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07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6" r:id="rId37"/>
  </p:sldIdLst>
  <p:sldSz cx="9144000" cy="5143500" type="screen16x9"/>
  <p:notesSz cx="9942513" cy="6810375"/>
  <p:defaultTextStyle>
    <a:defPPr>
      <a:defRPr lang="de-DE"/>
    </a:defPPr>
    <a:lvl1pPr marL="0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1pPr>
    <a:lvl2pPr marL="320954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2pPr>
    <a:lvl3pPr marL="641909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3pPr>
    <a:lvl4pPr marL="962863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4pPr>
    <a:lvl5pPr marL="1283818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5pPr>
    <a:lvl6pPr marL="1604772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6pPr>
    <a:lvl7pPr marL="1925726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7pPr>
    <a:lvl8pPr marL="2246681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8pPr>
    <a:lvl9pPr marL="2567635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0" userDrawn="1">
          <p15:clr>
            <a:srgbClr val="A4A3A4"/>
          </p15:clr>
        </p15:guide>
        <p15:guide id="2" orient="horz" pos="974" userDrawn="1">
          <p15:clr>
            <a:srgbClr val="A4A3A4"/>
          </p15:clr>
        </p15:guide>
        <p15:guide id="3" orient="horz" pos="752" userDrawn="1">
          <p15:clr>
            <a:srgbClr val="A4A3A4"/>
          </p15:clr>
        </p15:guide>
        <p15:guide id="4" orient="horz" pos="3134" userDrawn="1">
          <p15:clr>
            <a:srgbClr val="A4A3A4"/>
          </p15:clr>
        </p15:guide>
        <p15:guide id="5" orient="horz" pos="2878" userDrawn="1">
          <p15:clr>
            <a:srgbClr val="A4A3A4"/>
          </p15:clr>
        </p15:guide>
        <p15:guide id="6" orient="horz" pos="1977" userDrawn="1">
          <p15:clr>
            <a:srgbClr val="A4A3A4"/>
          </p15:clr>
        </p15:guide>
        <p15:guide id="7" orient="horz" pos="1875" userDrawn="1">
          <p15:clr>
            <a:srgbClr val="A4A3A4"/>
          </p15:clr>
        </p15:guide>
        <p15:guide id="8" pos="317" userDrawn="1">
          <p15:clr>
            <a:srgbClr val="A4A3A4"/>
          </p15:clr>
        </p15:guide>
        <p15:guide id="9" pos="5443" userDrawn="1">
          <p15:clr>
            <a:srgbClr val="A4A3A4"/>
          </p15:clr>
        </p15:guide>
        <p15:guide id="10" pos="1497" userDrawn="1">
          <p15:clr>
            <a:srgbClr val="A4A3A4"/>
          </p15:clr>
        </p15:guide>
        <p15:guide id="11" pos="1633" userDrawn="1">
          <p15:clr>
            <a:srgbClr val="A4A3A4"/>
          </p15:clr>
        </p15:guide>
        <p15:guide id="12" pos="2812" userDrawn="1">
          <p15:clr>
            <a:srgbClr val="A4A3A4"/>
          </p15:clr>
        </p15:guide>
        <p15:guide id="13" pos="2948" userDrawn="1">
          <p15:clr>
            <a:srgbClr val="A4A3A4"/>
          </p15:clr>
        </p15:guide>
        <p15:guide id="14" pos="4127" userDrawn="1">
          <p15:clr>
            <a:srgbClr val="A4A3A4"/>
          </p15:clr>
        </p15:guide>
        <p15:guide id="15" pos="42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91">
          <p15:clr>
            <a:srgbClr val="A4A3A4"/>
          </p15:clr>
        </p15:guide>
        <p15:guide id="2" orient="horz" pos="535">
          <p15:clr>
            <a:srgbClr val="A4A3A4"/>
          </p15:clr>
        </p15:guide>
        <p15:guide id="3" orient="horz" pos="3925">
          <p15:clr>
            <a:srgbClr val="A4A3A4"/>
          </p15:clr>
        </p15:guide>
        <p15:guide id="4" pos="3698">
          <p15:clr>
            <a:srgbClr val="A4A3A4"/>
          </p15:clr>
        </p15:guide>
        <p15:guide id="5" pos="3947">
          <p15:clr>
            <a:srgbClr val="A4A3A4"/>
          </p15:clr>
        </p15:guide>
        <p15:guide id="6" pos="6017">
          <p15:clr>
            <a:srgbClr val="A4A3A4"/>
          </p15:clr>
        </p15:guide>
        <p15:guide id="7" pos="29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reg Maxey" initials="GM" lastIdx="5" clrIdx="0"/>
  <p:cmAuthor id="1" name="Avigail Ofer" initials="AO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E00"/>
    <a:srgbClr val="01A1E7"/>
    <a:srgbClr val="F3F3FF"/>
    <a:srgbClr val="DEDEDE"/>
    <a:srgbClr val="666666"/>
    <a:srgbClr val="48484A"/>
    <a:srgbClr val="333333"/>
    <a:srgbClr val="1BC4B8"/>
    <a:srgbClr val="90CFEE"/>
    <a:srgbClr val="F66E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69" autoAdjust="0"/>
    <p:restoredTop sz="84629" autoAdjust="0"/>
  </p:normalViewPr>
  <p:slideViewPr>
    <p:cSldViewPr snapToObjects="1" showGuides="1">
      <p:cViewPr>
        <p:scale>
          <a:sx n="70" d="100"/>
          <a:sy n="70" d="100"/>
        </p:scale>
        <p:origin x="1696" y="744"/>
      </p:cViewPr>
      <p:guideLst>
        <p:guide orient="horz" pos="480"/>
        <p:guide orient="horz" pos="974"/>
        <p:guide orient="horz" pos="752"/>
        <p:guide orient="horz" pos="3134"/>
        <p:guide orient="horz" pos="2878"/>
        <p:guide orient="horz" pos="1977"/>
        <p:guide orient="horz" pos="1875"/>
        <p:guide pos="317"/>
        <p:guide pos="5443"/>
        <p:guide pos="1497"/>
        <p:guide pos="1633"/>
        <p:guide pos="2812"/>
        <p:guide pos="2948"/>
        <p:guide pos="4127"/>
        <p:guide pos="4263"/>
      </p:guideLst>
    </p:cSldViewPr>
  </p:slideViewPr>
  <p:outlineViewPr>
    <p:cViewPr>
      <p:scale>
        <a:sx n="33" d="100"/>
        <a:sy n="33" d="100"/>
      </p:scale>
      <p:origin x="0" y="31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9320"/>
    </p:cViewPr>
  </p:sorterViewPr>
  <p:notesViewPr>
    <p:cSldViewPr snapToObjects="1" showGuides="1">
      <p:cViewPr>
        <p:scale>
          <a:sx n="170" d="100"/>
          <a:sy n="170" d="100"/>
        </p:scale>
        <p:origin x="-520" y="-1328"/>
      </p:cViewPr>
      <p:guideLst>
        <p:guide orient="horz" pos="3091"/>
        <p:guide orient="horz" pos="535"/>
        <p:guide orient="horz" pos="3925"/>
        <p:guide pos="3698"/>
        <p:guide pos="3947"/>
        <p:guide pos="6017"/>
        <p:guide pos="29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emf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5206012" y="6512018"/>
            <a:ext cx="4334046" cy="143016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Electric Cloud  |  </a:t>
            </a:r>
            <a:r>
              <a:rPr lang="en-US" dirty="0" err="1"/>
              <a:t>www.electric-cloud.com</a:t>
            </a:r>
            <a:endParaRPr lang="de-DE" dirty="0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2"/>
          </p:nvPr>
        </p:nvSpPr>
        <p:spPr bwMode="gray">
          <a:xfrm>
            <a:off x="469899" y="6512019"/>
            <a:ext cx="4266604" cy="14301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pPr algn="l"/>
            <a:r>
              <a:rPr lang="de-DE"/>
              <a:t>Presentationstitle  |  Date</a:t>
            </a:r>
            <a:endParaRPr lang="de-DE" dirty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3"/>
          </p:nvPr>
        </p:nvSpPr>
        <p:spPr bwMode="gray">
          <a:xfrm>
            <a:off x="4736503" y="6512019"/>
            <a:ext cx="469508" cy="298357"/>
          </a:xfrm>
          <a:prstGeom prst="rect">
            <a:avLst/>
          </a:prstGeom>
          <a:solidFill>
            <a:schemeClr val="tx2"/>
          </a:solidFill>
        </p:spPr>
        <p:txBody>
          <a:bodyPr vert="horz" wrap="none" lIns="0" tIns="36000" rIns="0" bIns="36000" rtlCol="0" anchor="t"/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 algn="ctr"/>
            <a:fld id="{21613F40-7725-4229-977C-7AF5E84064F1}" type="slidenum">
              <a:rPr lang="de-DE" smtClean="0"/>
              <a:pPr algn="ctr"/>
              <a:t>‹#›</a:t>
            </a:fld>
            <a:endParaRPr lang="de-DE" dirty="0"/>
          </a:p>
        </p:txBody>
      </p:sp>
      <p:sp>
        <p:nvSpPr>
          <p:cNvPr id="29" name="Rectangle 21"/>
          <p:cNvSpPr>
            <a:spLocks noChangeArrowheads="1"/>
          </p:cNvSpPr>
          <p:nvPr/>
        </p:nvSpPr>
        <p:spPr bwMode="gray">
          <a:xfrm>
            <a:off x="4736503" y="0"/>
            <a:ext cx="469508" cy="428799"/>
          </a:xfrm>
          <a:prstGeom prst="rect">
            <a:avLst/>
          </a:prstGeom>
          <a:solidFill>
            <a:srgbClr val="01A1E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35" name="Gruppieren 34"/>
          <p:cNvGrpSpPr/>
          <p:nvPr/>
        </p:nvGrpSpPr>
        <p:grpSpPr bwMode="gray">
          <a:xfrm>
            <a:off x="-143933" y="-140761"/>
            <a:ext cx="10230378" cy="7121346"/>
            <a:chOff x="-132373" y="-141746"/>
            <a:chExt cx="9408746" cy="7171146"/>
          </a:xfrm>
        </p:grpSpPr>
        <p:grpSp>
          <p:nvGrpSpPr>
            <p:cNvPr id="36" name="Gruppieren 35"/>
            <p:cNvGrpSpPr/>
            <p:nvPr/>
          </p:nvGrpSpPr>
          <p:grpSpPr bwMode="gray">
            <a:xfrm>
              <a:off x="-132373" y="872715"/>
              <a:ext cx="95861" cy="5397500"/>
              <a:chOff x="-132373" y="872715"/>
              <a:chExt cx="95861" cy="5397500"/>
            </a:xfrm>
          </p:grpSpPr>
          <p:cxnSp>
            <p:nvCxnSpPr>
              <p:cNvPr id="70" name="Gerade Verbindung 69"/>
              <p:cNvCxnSpPr/>
              <p:nvPr/>
            </p:nvCxnSpPr>
            <p:spPr bwMode="gray">
              <a:xfrm>
                <a:off x="-132373" y="872715"/>
                <a:ext cx="9586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70"/>
              <p:cNvCxnSpPr/>
              <p:nvPr/>
            </p:nvCxnSpPr>
            <p:spPr bwMode="gray">
              <a:xfrm>
                <a:off x="-132373" y="4936715"/>
                <a:ext cx="9586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71"/>
              <p:cNvCxnSpPr/>
              <p:nvPr/>
            </p:nvCxnSpPr>
            <p:spPr bwMode="gray">
              <a:xfrm>
                <a:off x="-132373" y="6270215"/>
                <a:ext cx="9586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pieren 36"/>
            <p:cNvGrpSpPr/>
            <p:nvPr/>
          </p:nvGrpSpPr>
          <p:grpSpPr bwMode="gray">
            <a:xfrm>
              <a:off x="9180512" y="872715"/>
              <a:ext cx="95861" cy="5397500"/>
              <a:chOff x="-132373" y="872715"/>
              <a:chExt cx="95861" cy="5397500"/>
            </a:xfrm>
          </p:grpSpPr>
          <p:cxnSp>
            <p:nvCxnSpPr>
              <p:cNvPr id="67" name="Gerade Verbindung 66"/>
              <p:cNvCxnSpPr/>
              <p:nvPr/>
            </p:nvCxnSpPr>
            <p:spPr bwMode="gray">
              <a:xfrm>
                <a:off x="-132373" y="872715"/>
                <a:ext cx="9586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67"/>
              <p:cNvCxnSpPr/>
              <p:nvPr/>
            </p:nvCxnSpPr>
            <p:spPr bwMode="gray">
              <a:xfrm>
                <a:off x="-132373" y="4936715"/>
                <a:ext cx="9586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68"/>
              <p:cNvCxnSpPr/>
              <p:nvPr/>
            </p:nvCxnSpPr>
            <p:spPr bwMode="gray">
              <a:xfrm>
                <a:off x="-132373" y="6270215"/>
                <a:ext cx="9586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uppieren 56"/>
            <p:cNvGrpSpPr/>
            <p:nvPr/>
          </p:nvGrpSpPr>
          <p:grpSpPr bwMode="gray">
            <a:xfrm>
              <a:off x="425161" y="-141746"/>
              <a:ext cx="8358477" cy="108000"/>
              <a:chOff x="425161" y="-141746"/>
              <a:chExt cx="8358477" cy="108000"/>
            </a:xfrm>
          </p:grpSpPr>
          <p:cxnSp>
            <p:nvCxnSpPr>
              <p:cNvPr id="63" name="Gerade Verbindung 62"/>
              <p:cNvCxnSpPr/>
              <p:nvPr/>
            </p:nvCxnSpPr>
            <p:spPr bwMode="gray">
              <a:xfrm flipV="1">
                <a:off x="425161" y="-141746"/>
                <a:ext cx="0" cy="108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 Verbindung 63"/>
              <p:cNvCxnSpPr/>
              <p:nvPr/>
            </p:nvCxnSpPr>
            <p:spPr bwMode="gray">
              <a:xfrm flipV="1">
                <a:off x="5392024" y="-141746"/>
                <a:ext cx="0" cy="108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64"/>
              <p:cNvCxnSpPr/>
              <p:nvPr/>
            </p:nvCxnSpPr>
            <p:spPr bwMode="gray">
              <a:xfrm flipV="1">
                <a:off x="5751453" y="-141746"/>
                <a:ext cx="0" cy="108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65"/>
              <p:cNvCxnSpPr/>
              <p:nvPr/>
            </p:nvCxnSpPr>
            <p:spPr bwMode="gray">
              <a:xfrm flipV="1">
                <a:off x="8783638" y="-141746"/>
                <a:ext cx="0" cy="108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uppieren 57"/>
            <p:cNvGrpSpPr/>
            <p:nvPr/>
          </p:nvGrpSpPr>
          <p:grpSpPr bwMode="gray">
            <a:xfrm>
              <a:off x="425161" y="6921400"/>
              <a:ext cx="8358477" cy="108000"/>
              <a:chOff x="425161" y="-141746"/>
              <a:chExt cx="8358477" cy="108000"/>
            </a:xfrm>
          </p:grpSpPr>
          <p:cxnSp>
            <p:nvCxnSpPr>
              <p:cNvPr id="59" name="Gerade Verbindung 58"/>
              <p:cNvCxnSpPr/>
              <p:nvPr/>
            </p:nvCxnSpPr>
            <p:spPr bwMode="gray">
              <a:xfrm flipV="1">
                <a:off x="425161" y="-141746"/>
                <a:ext cx="0" cy="108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59"/>
              <p:cNvCxnSpPr/>
              <p:nvPr/>
            </p:nvCxnSpPr>
            <p:spPr bwMode="gray">
              <a:xfrm flipV="1">
                <a:off x="5392024" y="-141746"/>
                <a:ext cx="0" cy="108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60"/>
              <p:cNvCxnSpPr/>
              <p:nvPr/>
            </p:nvCxnSpPr>
            <p:spPr bwMode="gray">
              <a:xfrm flipV="1">
                <a:off x="5762633" y="-141746"/>
                <a:ext cx="0" cy="108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61"/>
              <p:cNvCxnSpPr/>
              <p:nvPr/>
            </p:nvCxnSpPr>
            <p:spPr bwMode="gray">
              <a:xfrm flipV="1">
                <a:off x="8783638" y="-141746"/>
                <a:ext cx="0" cy="108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481" y="10930"/>
            <a:ext cx="2723083" cy="40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2719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6265862" y="5844866"/>
            <a:ext cx="3274195" cy="143016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Electric Cloud  |  </a:t>
            </a:r>
            <a:r>
              <a:rPr lang="en-US" dirty="0" err="1"/>
              <a:t>www.electric-cloud.com</a:t>
            </a:r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265863" y="204787"/>
            <a:ext cx="3286544" cy="54864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</a:t>
            </a:r>
          </a:p>
          <a:p>
            <a:pPr lvl="6"/>
            <a:r>
              <a:rPr lang="de-DE" dirty="0"/>
              <a:t>Siebte</a:t>
            </a:r>
          </a:p>
          <a:p>
            <a:pPr lvl="7"/>
            <a:r>
              <a:rPr lang="de-DE" dirty="0"/>
              <a:t>Achte</a:t>
            </a:r>
          </a:p>
          <a:p>
            <a:pPr lvl="8"/>
            <a:r>
              <a:rPr lang="de-DE" dirty="0"/>
              <a:t>Neunte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6265863" y="6020352"/>
            <a:ext cx="2933389" cy="209880"/>
          </a:xfrm>
          <a:prstGeom prst="rect">
            <a:avLst/>
          </a:prstGeom>
        </p:spPr>
        <p:txBody>
          <a:bodyPr vert="horz" lIns="72000" tIns="36000" rIns="72000" bIns="36000" rtlCol="0" anchor="b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9199252" y="6020352"/>
            <a:ext cx="350010" cy="203094"/>
          </a:xfrm>
          <a:prstGeom prst="rect">
            <a:avLst/>
          </a:prstGeom>
          <a:solidFill>
            <a:schemeClr val="tx2"/>
          </a:solidFill>
        </p:spPr>
        <p:txBody>
          <a:bodyPr vert="horz" wrap="none" lIns="0" tIns="36000" rIns="72000" bIns="36000" rtlCol="0" anchor="b"/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fld id="{21613F40-7725-4229-977C-7AF5E84064F1}" type="slidenum">
              <a:rPr lang="de-DE" smtClean="0"/>
              <a:pPr/>
              <a:t>‹#›</a:t>
            </a:fld>
            <a:endParaRPr lang="de-DE" dirty="0"/>
          </a:p>
        </p:txBody>
      </p:sp>
      <p:grpSp>
        <p:nvGrpSpPr>
          <p:cNvPr id="11" name="Gruppieren 10"/>
          <p:cNvGrpSpPr/>
          <p:nvPr/>
        </p:nvGrpSpPr>
        <p:grpSpPr bwMode="gray">
          <a:xfrm>
            <a:off x="477481" y="5540787"/>
            <a:ext cx="5373547" cy="688965"/>
            <a:chOff x="6096000" y="3932993"/>
            <a:chExt cx="3394074" cy="1036890"/>
          </a:xfrm>
        </p:grpSpPr>
        <p:cxnSp>
          <p:nvCxnSpPr>
            <p:cNvPr id="14" name="Gerade Verbindung 13"/>
            <p:cNvCxnSpPr/>
            <p:nvPr/>
          </p:nvCxnSpPr>
          <p:spPr bwMode="gray">
            <a:xfrm>
              <a:off x="6096000" y="4969883"/>
              <a:ext cx="339407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/>
          </p:nvCxnSpPr>
          <p:spPr bwMode="gray">
            <a:xfrm>
              <a:off x="6096000" y="4451438"/>
              <a:ext cx="339407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 bwMode="gray">
            <a:xfrm>
              <a:off x="6096000" y="3932993"/>
              <a:ext cx="339407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olienbildplatzhalter 50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213810" y="204787"/>
            <a:ext cx="5824246" cy="327670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cxnSp>
        <p:nvCxnSpPr>
          <p:cNvPr id="45" name="Gerade Verbindung 14"/>
          <p:cNvCxnSpPr/>
          <p:nvPr/>
        </p:nvCxnSpPr>
        <p:spPr bwMode="gray">
          <a:xfrm>
            <a:off x="475456" y="5194305"/>
            <a:ext cx="53735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15"/>
          <p:cNvCxnSpPr/>
          <p:nvPr/>
        </p:nvCxnSpPr>
        <p:spPr bwMode="gray">
          <a:xfrm>
            <a:off x="475456" y="4849822"/>
            <a:ext cx="53735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14"/>
          <p:cNvCxnSpPr/>
          <p:nvPr/>
        </p:nvCxnSpPr>
        <p:spPr bwMode="gray">
          <a:xfrm>
            <a:off x="475456" y="4505340"/>
            <a:ext cx="53735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15"/>
          <p:cNvCxnSpPr/>
          <p:nvPr/>
        </p:nvCxnSpPr>
        <p:spPr bwMode="gray">
          <a:xfrm>
            <a:off x="475456" y="4160857"/>
            <a:ext cx="53735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093269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641909" rtl="0" eaLnBrk="1" latinLnBrk="0" hangingPunct="1">
      <a:spcBef>
        <a:spcPts val="140"/>
      </a:spcBef>
      <a:spcAft>
        <a:spcPts val="140"/>
      </a:spcAft>
      <a:defRPr sz="772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641909" rtl="0" eaLnBrk="1" latinLnBrk="0" hangingPunct="1">
      <a:spcBef>
        <a:spcPts val="140"/>
      </a:spcBef>
      <a:spcAft>
        <a:spcPts val="140"/>
      </a:spcAft>
      <a:defRPr sz="772" b="1" kern="1200">
        <a:solidFill>
          <a:schemeClr val="tx1"/>
        </a:solidFill>
        <a:latin typeface="+mn-lt"/>
        <a:ea typeface="+mn-ea"/>
        <a:cs typeface="+mn-cs"/>
      </a:defRPr>
    </a:lvl2pPr>
    <a:lvl3pPr marL="120358" indent="-120358" algn="l" defTabSz="641909" rtl="0" eaLnBrk="1" latinLnBrk="0" hangingPunct="1">
      <a:spcBef>
        <a:spcPts val="140"/>
      </a:spcBef>
      <a:spcAft>
        <a:spcPts val="140"/>
      </a:spcAft>
      <a:buClr>
        <a:schemeClr val="accent1"/>
      </a:buClr>
      <a:buSzPct val="70000"/>
      <a:buFont typeface="Wingdings" pitchFamily="2" charset="2"/>
      <a:buChar char="n"/>
      <a:defRPr sz="772" kern="1200">
        <a:solidFill>
          <a:schemeClr val="tx1"/>
        </a:solidFill>
        <a:latin typeface="+mn-lt"/>
        <a:ea typeface="+mn-ea"/>
        <a:cs typeface="+mn-cs"/>
      </a:defRPr>
    </a:lvl3pPr>
    <a:lvl4pPr marL="249631" indent="-124816" algn="l" defTabSz="641909" rtl="0" eaLnBrk="1" latinLnBrk="0" hangingPunct="1">
      <a:spcBef>
        <a:spcPts val="140"/>
      </a:spcBef>
      <a:spcAft>
        <a:spcPts val="140"/>
      </a:spcAft>
      <a:buClr>
        <a:schemeClr val="accent1"/>
      </a:buClr>
      <a:buSzPct val="70000"/>
      <a:buFont typeface="Wingdings" pitchFamily="2" charset="2"/>
      <a:buChar char="n"/>
      <a:defRPr sz="772" kern="1200">
        <a:solidFill>
          <a:schemeClr val="tx1"/>
        </a:solidFill>
        <a:latin typeface="+mn-lt"/>
        <a:ea typeface="+mn-ea"/>
        <a:cs typeface="+mn-cs"/>
      </a:defRPr>
    </a:lvl4pPr>
    <a:lvl5pPr marL="124816" indent="-124816" algn="l" defTabSz="641909" rtl="0" eaLnBrk="1" latinLnBrk="0" hangingPunct="1">
      <a:spcBef>
        <a:spcPts val="140"/>
      </a:spcBef>
      <a:spcAft>
        <a:spcPts val="140"/>
      </a:spcAft>
      <a:buClr>
        <a:schemeClr val="accent1"/>
      </a:buClr>
      <a:buFont typeface="+mj-lt"/>
      <a:buAutoNum type="romanUcPeriod"/>
      <a:defRPr sz="772" kern="1200">
        <a:solidFill>
          <a:schemeClr val="tx1"/>
        </a:solidFill>
        <a:latin typeface="+mn-lt"/>
        <a:ea typeface="+mn-ea"/>
        <a:cs typeface="+mn-cs"/>
      </a:defRPr>
    </a:lvl5pPr>
    <a:lvl6pPr marL="0" indent="0" algn="l" defTabSz="641909" rtl="0" eaLnBrk="1" latinLnBrk="0" hangingPunct="1">
      <a:defRPr sz="983" b="0" kern="1200">
        <a:solidFill>
          <a:schemeClr val="accent5"/>
        </a:solidFill>
        <a:latin typeface="+mn-lt"/>
        <a:ea typeface="+mn-ea"/>
        <a:cs typeface="+mn-cs"/>
      </a:defRPr>
    </a:lvl6pPr>
    <a:lvl7pPr marL="0" indent="0" algn="l" defTabSz="641909" rtl="0" eaLnBrk="1" latinLnBrk="0" hangingPunct="1">
      <a:defRPr sz="983" b="0" kern="1200">
        <a:solidFill>
          <a:schemeClr val="accent6"/>
        </a:solidFill>
        <a:latin typeface="+mn-lt"/>
        <a:ea typeface="+mn-ea"/>
        <a:cs typeface="+mn-cs"/>
      </a:defRPr>
    </a:lvl7pPr>
    <a:lvl8pPr marL="0" indent="0" algn="l" defTabSz="641909" rtl="0" eaLnBrk="1" latinLnBrk="0" hangingPunct="1">
      <a:defRPr sz="983" b="0" kern="1200">
        <a:solidFill>
          <a:schemeClr val="accent3"/>
        </a:solidFill>
        <a:latin typeface="+mn-lt"/>
        <a:ea typeface="+mn-ea"/>
        <a:cs typeface="+mn-cs"/>
      </a:defRPr>
    </a:lvl8pPr>
    <a:lvl9pPr marL="0" indent="0" algn="l" defTabSz="641909" rtl="0" eaLnBrk="1" latinLnBrk="0" hangingPunct="1">
      <a:defRPr sz="632" b="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History of database</a:t>
            </a:r>
            <a:r>
              <a:rPr lang="en-US" baseline="0" dirty="0" smtClean="0"/>
              <a:t> deployments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Developer manually changes production databases by hand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Developer manually writes SQL scripts, then runs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 scripts by hand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Developer manually writes SQL scripts, then automatically runs SQL scripts</a:t>
            </a:r>
          </a:p>
          <a:p>
            <a:pPr marL="421081" lvl="3" indent="-171450">
              <a:buFontTx/>
              <a:buChar char="-"/>
            </a:pPr>
            <a:r>
              <a:rPr lang="en-US" baseline="0" dirty="0" smtClean="0"/>
              <a:t>Uses hammer to run SQL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Developer automatically generates SQL scripts, and uses tool to automatically run them</a:t>
            </a:r>
          </a:p>
          <a:p>
            <a:pPr marL="421081" lvl="3" indent="-171450">
              <a:buFontTx/>
              <a:buChar char="-"/>
            </a:pPr>
            <a:r>
              <a:rPr lang="en-US" baseline="0" dirty="0" smtClean="0"/>
              <a:t>Sharper tool to be more </a:t>
            </a:r>
            <a:r>
              <a:rPr lang="en-US" baseline="0" dirty="0" err="1" smtClean="0"/>
              <a:t>effitient</a:t>
            </a:r>
            <a:endParaRPr lang="en-US" baseline="0" dirty="0" smtClean="0"/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Developer moves away from SQL scripts to more advanced methods of deployments and no longer has to worry about them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0449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DB Developer writes a script for deployment and also a script for “</a:t>
            </a:r>
            <a:r>
              <a:rPr lang="en-US" dirty="0" err="1" smtClean="0"/>
              <a:t>undeployment</a:t>
            </a:r>
            <a:r>
              <a:rPr lang="en-US" dirty="0" smtClean="0"/>
              <a:t>”</a:t>
            </a:r>
          </a:p>
          <a:p>
            <a:pPr marL="171450" lvl="1" indent="-171450">
              <a:buFontTx/>
              <a:buChar char="-"/>
            </a:pPr>
            <a:r>
              <a:rPr lang="en-US" dirty="0" smtClean="0"/>
              <a:t>Advantages:</a:t>
            </a:r>
          </a:p>
          <a:p>
            <a:pPr marL="291808" lvl="2" indent="-171450">
              <a:buFontTx/>
              <a:buChar char="-"/>
            </a:pPr>
            <a:r>
              <a:rPr lang="en-US" dirty="0" smtClean="0"/>
              <a:t>Fast deployment</a:t>
            </a:r>
            <a:r>
              <a:rPr lang="en-US" baseline="0" dirty="0" smtClean="0"/>
              <a:t> (just run SQL script) … when it works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Minimal or no downtime … when it works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Disadvantages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Requires developer to never make mistakes (never happens right!)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How do you TRULY test a rollback – do you even test them?  Developer makes no mistakes right?!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Can be error prone …. Unless developer is perfect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How do you merge multiple developers work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Good for: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Simple small databases with small development team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6234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DB Developer writes a script for deployment and also a script for “</a:t>
            </a:r>
            <a:r>
              <a:rPr lang="en-US" dirty="0" err="1" smtClean="0"/>
              <a:t>undeployment</a:t>
            </a:r>
            <a:r>
              <a:rPr lang="en-US" dirty="0" smtClean="0"/>
              <a:t>”</a:t>
            </a:r>
          </a:p>
          <a:p>
            <a:pPr marL="171450" lvl="1" indent="-171450">
              <a:buFontTx/>
              <a:buChar char="-"/>
            </a:pPr>
            <a:r>
              <a:rPr lang="en-US" dirty="0" smtClean="0"/>
              <a:t>Advantages:</a:t>
            </a:r>
          </a:p>
          <a:p>
            <a:pPr marL="291808" lvl="2" indent="-171450">
              <a:buFontTx/>
              <a:buChar char="-"/>
            </a:pPr>
            <a:r>
              <a:rPr lang="en-US" dirty="0" smtClean="0"/>
              <a:t>Fast deployment</a:t>
            </a:r>
            <a:r>
              <a:rPr lang="en-US" baseline="0" dirty="0" smtClean="0"/>
              <a:t> (just run SQL script) … when it works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Minimal or no downtime … when it works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Disadvantages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Requires developer to never make mistakes (never happens right!)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How do you TRULY test a rollback – do you even test them?  Developer makes no mistakes right?!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Can be error prone …. Unless developer is perfect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How do you merge multiple developers work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Good for: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Simple small databases with small development team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9086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At deployment backup, then deploy, then if you need to rollback, restore backup</a:t>
            </a:r>
          </a:p>
          <a:p>
            <a:pPr marL="171450" lvl="1" indent="-171450">
              <a:buFontTx/>
              <a:buChar char="-"/>
            </a:pPr>
            <a:r>
              <a:rPr lang="en-US" dirty="0" err="1" smtClean="0"/>
              <a:t>Adv</a:t>
            </a:r>
            <a:endParaRPr lang="en-US" dirty="0" smtClean="0"/>
          </a:p>
          <a:p>
            <a:pPr marL="291808" lvl="2" indent="-171450">
              <a:buFontTx/>
              <a:buChar char="-"/>
            </a:pPr>
            <a:r>
              <a:rPr lang="en-US" dirty="0" smtClean="0"/>
              <a:t>Guarantees you are 100% back to previous good state</a:t>
            </a:r>
          </a:p>
          <a:p>
            <a:pPr marL="291808" lvl="2" indent="-171450">
              <a:buFontTx/>
              <a:buChar char="-"/>
            </a:pPr>
            <a:r>
              <a:rPr lang="en-US" dirty="0" smtClean="0"/>
              <a:t>“Safest” method</a:t>
            </a:r>
          </a:p>
          <a:p>
            <a:pPr marL="171450" lvl="1" indent="-171450">
              <a:buFontTx/>
              <a:buChar char="-"/>
            </a:pPr>
            <a:r>
              <a:rPr lang="en-US" dirty="0" err="1" smtClean="0"/>
              <a:t>Disadvantes</a:t>
            </a:r>
            <a:endParaRPr lang="en-US" dirty="0" smtClean="0"/>
          </a:p>
          <a:p>
            <a:pPr marL="291808" lvl="2" indent="-171450">
              <a:buFontTx/>
              <a:buChar char="-"/>
            </a:pPr>
            <a:r>
              <a:rPr lang="en-US" dirty="0" smtClean="0"/>
              <a:t>Every</a:t>
            </a:r>
            <a:r>
              <a:rPr lang="en-US" baseline="0" dirty="0" smtClean="0"/>
              <a:t> application that depends on the database is 100% down during the entire deployment process</a:t>
            </a:r>
          </a:p>
          <a:p>
            <a:pPr marL="421081" lvl="3" indent="-171450">
              <a:buFontTx/>
              <a:buChar char="-"/>
            </a:pPr>
            <a:r>
              <a:rPr lang="en-US" baseline="0" dirty="0" smtClean="0"/>
              <a:t>Won’t work for sites that always need to be up (What if I am in </a:t>
            </a:r>
            <a:r>
              <a:rPr lang="en-US" baseline="0" dirty="0" err="1" smtClean="0"/>
              <a:t>tokyo</a:t>
            </a:r>
            <a:r>
              <a:rPr lang="en-US" baseline="0" dirty="0" smtClean="0"/>
              <a:t> and need some money from my bank in the USA but they are down cause they are deploying)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Slower deployments – have to also take into account the time to run the backup before deployment into deploy time.  For larger databases this can take hours (or more)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Good for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Small applications with very small databases that can withstand being down for deploy 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596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At deployment backup, then deploy, then if you need to rollback, restore backup</a:t>
            </a:r>
          </a:p>
          <a:p>
            <a:pPr marL="171450" lvl="1" indent="-171450">
              <a:buFontTx/>
              <a:buChar char="-"/>
            </a:pPr>
            <a:r>
              <a:rPr lang="en-US" dirty="0" err="1" smtClean="0"/>
              <a:t>Adv</a:t>
            </a:r>
            <a:endParaRPr lang="en-US" dirty="0" smtClean="0"/>
          </a:p>
          <a:p>
            <a:pPr marL="291808" lvl="2" indent="-171450">
              <a:buFontTx/>
              <a:buChar char="-"/>
            </a:pPr>
            <a:r>
              <a:rPr lang="en-US" dirty="0" smtClean="0"/>
              <a:t>Guarantees you are 100% back to previous good state</a:t>
            </a:r>
          </a:p>
          <a:p>
            <a:pPr marL="291808" lvl="2" indent="-171450">
              <a:buFontTx/>
              <a:buChar char="-"/>
            </a:pPr>
            <a:r>
              <a:rPr lang="en-US" dirty="0" smtClean="0"/>
              <a:t>“Safest” method</a:t>
            </a:r>
          </a:p>
          <a:p>
            <a:pPr marL="171450" lvl="1" indent="-171450">
              <a:buFontTx/>
              <a:buChar char="-"/>
            </a:pPr>
            <a:r>
              <a:rPr lang="en-US" dirty="0" err="1" smtClean="0"/>
              <a:t>Disadvantes</a:t>
            </a:r>
            <a:endParaRPr lang="en-US" dirty="0" smtClean="0"/>
          </a:p>
          <a:p>
            <a:pPr marL="291808" lvl="2" indent="-171450">
              <a:buFontTx/>
              <a:buChar char="-"/>
            </a:pPr>
            <a:r>
              <a:rPr lang="en-US" dirty="0" smtClean="0"/>
              <a:t>Every</a:t>
            </a:r>
            <a:r>
              <a:rPr lang="en-US" baseline="0" dirty="0" smtClean="0"/>
              <a:t> application that depends on the database is 100% down during the entire deployment process</a:t>
            </a:r>
          </a:p>
          <a:p>
            <a:pPr marL="421081" lvl="3" indent="-171450">
              <a:buFontTx/>
              <a:buChar char="-"/>
            </a:pPr>
            <a:r>
              <a:rPr lang="en-US" baseline="0" dirty="0" smtClean="0"/>
              <a:t>Won’t work for sites that always need to be up (What if I am in </a:t>
            </a:r>
            <a:r>
              <a:rPr lang="en-US" baseline="0" dirty="0" err="1" smtClean="0"/>
              <a:t>tokyo</a:t>
            </a:r>
            <a:r>
              <a:rPr lang="en-US" baseline="0" dirty="0" smtClean="0"/>
              <a:t> and need some money from my bank in the USA but they are down cause they are deploying)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Slower deployments – have to also take into account the time to run the backup before deployment into deploy time.  For larger databases this can take hours (or more)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Good for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Small applications with very small databases that can withstand being down for deploy time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157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At deployment backup, then deploy, then if you need to rollback, restore backup</a:t>
            </a:r>
          </a:p>
          <a:p>
            <a:pPr marL="171450" lvl="1" indent="-171450">
              <a:buFontTx/>
              <a:buChar char="-"/>
            </a:pPr>
            <a:r>
              <a:rPr lang="en-US" dirty="0" err="1" smtClean="0"/>
              <a:t>Adv</a:t>
            </a:r>
            <a:endParaRPr lang="en-US" dirty="0" smtClean="0"/>
          </a:p>
          <a:p>
            <a:pPr marL="291808" lvl="2" indent="-171450">
              <a:buFontTx/>
              <a:buChar char="-"/>
            </a:pPr>
            <a:r>
              <a:rPr lang="en-US" dirty="0" smtClean="0"/>
              <a:t>Guarantees you are 100% back to previous good state</a:t>
            </a:r>
          </a:p>
          <a:p>
            <a:pPr marL="291808" lvl="2" indent="-171450">
              <a:buFontTx/>
              <a:buChar char="-"/>
            </a:pPr>
            <a:r>
              <a:rPr lang="en-US" dirty="0" smtClean="0"/>
              <a:t>“Safest” method</a:t>
            </a:r>
          </a:p>
          <a:p>
            <a:pPr marL="171450" lvl="1" indent="-171450">
              <a:buFontTx/>
              <a:buChar char="-"/>
            </a:pPr>
            <a:r>
              <a:rPr lang="en-US" dirty="0" err="1" smtClean="0"/>
              <a:t>Disadvantes</a:t>
            </a:r>
            <a:endParaRPr lang="en-US" dirty="0" smtClean="0"/>
          </a:p>
          <a:p>
            <a:pPr marL="291808" lvl="2" indent="-171450">
              <a:buFontTx/>
              <a:buChar char="-"/>
            </a:pPr>
            <a:r>
              <a:rPr lang="en-US" dirty="0" smtClean="0"/>
              <a:t>Every</a:t>
            </a:r>
            <a:r>
              <a:rPr lang="en-US" baseline="0" dirty="0" smtClean="0"/>
              <a:t> application that depends on the database is 100% down during the entire deployment process</a:t>
            </a:r>
          </a:p>
          <a:p>
            <a:pPr marL="421081" lvl="3" indent="-171450">
              <a:buFontTx/>
              <a:buChar char="-"/>
            </a:pPr>
            <a:r>
              <a:rPr lang="en-US" baseline="0" dirty="0" smtClean="0"/>
              <a:t>Won’t work for sites that always need to be up (What if I am in </a:t>
            </a:r>
            <a:r>
              <a:rPr lang="en-US" baseline="0" dirty="0" err="1" smtClean="0"/>
              <a:t>tokyo</a:t>
            </a:r>
            <a:r>
              <a:rPr lang="en-US" baseline="0" dirty="0" smtClean="0"/>
              <a:t> and need some money from my bank in the USA but they are down cause they are deploying)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Slower deployments – have to also take into account the time to run the backup before deployment into deploy time.  For larger databases this can take hours (or more)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Good for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Small applications with very small databases that can withstand being down for deploy time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2900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At deployment backup, then deploy, then if you need to rollback, restore backup</a:t>
            </a:r>
          </a:p>
          <a:p>
            <a:pPr marL="171450" lvl="1" indent="-171450">
              <a:buFontTx/>
              <a:buChar char="-"/>
            </a:pPr>
            <a:r>
              <a:rPr lang="en-US" dirty="0" err="1" smtClean="0"/>
              <a:t>Adv</a:t>
            </a:r>
            <a:endParaRPr lang="en-US" dirty="0" smtClean="0"/>
          </a:p>
          <a:p>
            <a:pPr marL="291808" lvl="2" indent="-171450">
              <a:buFontTx/>
              <a:buChar char="-"/>
            </a:pPr>
            <a:r>
              <a:rPr lang="en-US" dirty="0" smtClean="0"/>
              <a:t>Guarantees you are 100% back to previous good state</a:t>
            </a:r>
          </a:p>
          <a:p>
            <a:pPr marL="291808" lvl="2" indent="-171450">
              <a:buFontTx/>
              <a:buChar char="-"/>
            </a:pPr>
            <a:r>
              <a:rPr lang="en-US" dirty="0" smtClean="0"/>
              <a:t>“Safest” method</a:t>
            </a:r>
          </a:p>
          <a:p>
            <a:pPr marL="171450" lvl="1" indent="-171450">
              <a:buFontTx/>
              <a:buChar char="-"/>
            </a:pPr>
            <a:r>
              <a:rPr lang="en-US" dirty="0" err="1" smtClean="0"/>
              <a:t>Disadvantes</a:t>
            </a:r>
            <a:endParaRPr lang="en-US" dirty="0" smtClean="0"/>
          </a:p>
          <a:p>
            <a:pPr marL="291808" lvl="2" indent="-171450">
              <a:buFontTx/>
              <a:buChar char="-"/>
            </a:pPr>
            <a:r>
              <a:rPr lang="en-US" dirty="0" smtClean="0"/>
              <a:t>Every</a:t>
            </a:r>
            <a:r>
              <a:rPr lang="en-US" baseline="0" dirty="0" smtClean="0"/>
              <a:t> application that depends on the database is 100% down during the entire deployment process</a:t>
            </a:r>
          </a:p>
          <a:p>
            <a:pPr marL="421081" lvl="3" indent="-171450">
              <a:buFontTx/>
              <a:buChar char="-"/>
            </a:pPr>
            <a:r>
              <a:rPr lang="en-US" baseline="0" dirty="0" smtClean="0"/>
              <a:t>Won’t work for sites that always need to be up (What if I am in </a:t>
            </a:r>
            <a:r>
              <a:rPr lang="en-US" baseline="0" dirty="0" err="1" smtClean="0"/>
              <a:t>tokyo</a:t>
            </a:r>
            <a:r>
              <a:rPr lang="en-US" baseline="0" dirty="0" smtClean="0"/>
              <a:t> and need some money from my bank in the USA but they are down cause they are deploying)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Slower deployments – have to also take into account the time to run the backup before deployment into deploy time.  For larger databases this can take hours (or more)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Good for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Small applications with very small databases that can withstand being down for deploy time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9284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Microsoft’s solution to help solve this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Allows you to have a profile (how do I run the </a:t>
            </a:r>
            <a:r>
              <a:rPr lang="en-US" dirty="0" err="1" smtClean="0"/>
              <a:t>dacpac</a:t>
            </a:r>
            <a:r>
              <a:rPr lang="en-US" dirty="0" smtClean="0"/>
              <a:t>) and </a:t>
            </a:r>
            <a:r>
              <a:rPr lang="en-US" dirty="0" err="1" smtClean="0"/>
              <a:t>dacpac</a:t>
            </a:r>
            <a:r>
              <a:rPr lang="en-US" dirty="0" smtClean="0"/>
              <a:t> (changes I made to the database) which then will look at the database on a machine and decide how to</a:t>
            </a:r>
            <a:r>
              <a:rPr lang="en-US" baseline="0" dirty="0" smtClean="0"/>
              <a:t> merge the changes in your </a:t>
            </a:r>
            <a:r>
              <a:rPr lang="en-US" baseline="0" dirty="0" err="1" smtClean="0"/>
              <a:t>dacpac</a:t>
            </a:r>
            <a:r>
              <a:rPr lang="en-US" baseline="0" dirty="0" smtClean="0"/>
              <a:t> onto the database on the machine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Advantages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Creates an easy rollback (deploy the previous </a:t>
            </a:r>
            <a:r>
              <a:rPr lang="en-US" baseline="0" dirty="0" err="1" smtClean="0"/>
              <a:t>dacpac</a:t>
            </a:r>
            <a:r>
              <a:rPr lang="en-US" baseline="0" dirty="0" smtClean="0"/>
              <a:t> …. Automatic in </a:t>
            </a:r>
            <a:r>
              <a:rPr lang="en-US" baseline="0" dirty="0" err="1" smtClean="0"/>
              <a:t>ElectricFlow</a:t>
            </a:r>
            <a:r>
              <a:rPr lang="en-US" baseline="0" dirty="0" smtClean="0"/>
              <a:t>!!!!)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Works well with multiple developers (since the product will automatically merge the changes)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Disadvantages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Requires well written profile (poorly written profile can cause data loss)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Microsoft only (what if I use Oracle)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Relatively new (what if I have a legacy database)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Good for: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Microsoft shops that use a newer version!!</a:t>
            </a:r>
          </a:p>
          <a:p>
            <a:pPr marL="421081" lvl="3" indent="-171450">
              <a:buFontTx/>
              <a:buChar char="-"/>
            </a:pPr>
            <a:r>
              <a:rPr lang="en-US" baseline="0" dirty="0" smtClean="0"/>
              <a:t>I would HIGHLY recommend all people that use a newer version of </a:t>
            </a:r>
            <a:r>
              <a:rPr lang="en-US" baseline="0" dirty="0" err="1" smtClean="0"/>
              <a:t>SQLServer</a:t>
            </a:r>
            <a:r>
              <a:rPr lang="en-US" baseline="0" dirty="0" smtClean="0"/>
              <a:t> to use this method to deploy.</a:t>
            </a:r>
          </a:p>
          <a:p>
            <a:pPr marL="291808" lvl="2" indent="-171450">
              <a:buFontTx/>
              <a:buChar char="-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9395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Microsoft’s solution to help solve this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Allows you to have a profile (how do I run the </a:t>
            </a:r>
            <a:r>
              <a:rPr lang="en-US" dirty="0" err="1" smtClean="0"/>
              <a:t>dacpac</a:t>
            </a:r>
            <a:r>
              <a:rPr lang="en-US" dirty="0" smtClean="0"/>
              <a:t>) and </a:t>
            </a:r>
            <a:r>
              <a:rPr lang="en-US" dirty="0" err="1" smtClean="0"/>
              <a:t>dacpac</a:t>
            </a:r>
            <a:r>
              <a:rPr lang="en-US" dirty="0" smtClean="0"/>
              <a:t> (changes I made to the database) which then will look at the database on a machine and decide how to</a:t>
            </a:r>
            <a:r>
              <a:rPr lang="en-US" baseline="0" dirty="0" smtClean="0"/>
              <a:t> merge the changes in your </a:t>
            </a:r>
            <a:r>
              <a:rPr lang="en-US" baseline="0" dirty="0" err="1" smtClean="0"/>
              <a:t>dacpac</a:t>
            </a:r>
            <a:r>
              <a:rPr lang="en-US" baseline="0" dirty="0" smtClean="0"/>
              <a:t> onto the database on the machine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Advantages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Creates an easy rollback (deploy the previous </a:t>
            </a:r>
            <a:r>
              <a:rPr lang="en-US" baseline="0" dirty="0" err="1" smtClean="0"/>
              <a:t>dacpac</a:t>
            </a:r>
            <a:r>
              <a:rPr lang="en-US" baseline="0" dirty="0" smtClean="0"/>
              <a:t> …. Automatic in </a:t>
            </a:r>
            <a:r>
              <a:rPr lang="en-US" baseline="0" dirty="0" err="1" smtClean="0"/>
              <a:t>ElectricFlow</a:t>
            </a:r>
            <a:r>
              <a:rPr lang="en-US" baseline="0" dirty="0" smtClean="0"/>
              <a:t>!!!!)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Works well with multiple developers (since the product will automatically merge the changes)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Disadvantages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Requires well written profile (poorly written profile can cause data loss)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Microsoft only (what if I use Oracle)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Relatively new (what if I have a legacy database)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Good for: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Microsoft shops that use a newer version!!</a:t>
            </a:r>
          </a:p>
          <a:p>
            <a:pPr marL="421081" lvl="3" indent="-171450">
              <a:buFontTx/>
              <a:buChar char="-"/>
            </a:pPr>
            <a:r>
              <a:rPr lang="en-US" baseline="0" dirty="0" smtClean="0"/>
              <a:t>I would HIGHLY recommend all people that use a newer version of </a:t>
            </a:r>
            <a:r>
              <a:rPr lang="en-US" baseline="0" dirty="0" err="1" smtClean="0"/>
              <a:t>SQLServer</a:t>
            </a:r>
            <a:r>
              <a:rPr lang="en-US" baseline="0" dirty="0" smtClean="0"/>
              <a:t> to use this method to deploy.</a:t>
            </a:r>
          </a:p>
          <a:p>
            <a:pPr marL="291808" lvl="2" indent="-171450">
              <a:buFontTx/>
              <a:buChar char="-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9395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Microsoft’s solution to help solve this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Allows you to have a profile (how do I run the </a:t>
            </a:r>
            <a:r>
              <a:rPr lang="en-US" dirty="0" err="1" smtClean="0"/>
              <a:t>dacpac</a:t>
            </a:r>
            <a:r>
              <a:rPr lang="en-US" dirty="0" smtClean="0"/>
              <a:t>) and </a:t>
            </a:r>
            <a:r>
              <a:rPr lang="en-US" dirty="0" err="1" smtClean="0"/>
              <a:t>dacpac</a:t>
            </a:r>
            <a:r>
              <a:rPr lang="en-US" dirty="0" smtClean="0"/>
              <a:t> (changes I made to the database) which then will look at the database on a machine and decide how to</a:t>
            </a:r>
            <a:r>
              <a:rPr lang="en-US" baseline="0" dirty="0" smtClean="0"/>
              <a:t> merge the changes in your </a:t>
            </a:r>
            <a:r>
              <a:rPr lang="en-US" baseline="0" dirty="0" err="1" smtClean="0"/>
              <a:t>dacpac</a:t>
            </a:r>
            <a:r>
              <a:rPr lang="en-US" baseline="0" dirty="0" smtClean="0"/>
              <a:t> onto the database on the machine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Advantages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Creates an easy rollback (deploy the previous </a:t>
            </a:r>
            <a:r>
              <a:rPr lang="en-US" baseline="0" dirty="0" err="1" smtClean="0"/>
              <a:t>dacpac</a:t>
            </a:r>
            <a:r>
              <a:rPr lang="en-US" baseline="0" dirty="0" smtClean="0"/>
              <a:t> …. Automatic in </a:t>
            </a:r>
            <a:r>
              <a:rPr lang="en-US" baseline="0" dirty="0" err="1" smtClean="0"/>
              <a:t>ElectricFlow</a:t>
            </a:r>
            <a:r>
              <a:rPr lang="en-US" baseline="0" dirty="0" smtClean="0"/>
              <a:t>!!!!)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Works well with multiple developers (since the product will automatically merge the changes)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Disadvantages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Requires well written profile (poorly written profile can cause data loss)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Microsoft only (what if I use Oracle)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Relatively new (what if I have a legacy database)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Good for: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Microsoft shops that use a newer version!!</a:t>
            </a:r>
          </a:p>
          <a:p>
            <a:pPr marL="421081" lvl="3" indent="-171450">
              <a:buFontTx/>
              <a:buChar char="-"/>
            </a:pPr>
            <a:r>
              <a:rPr lang="en-US" baseline="0" dirty="0" smtClean="0"/>
              <a:t>I would HIGHLY recommend all people that use a newer version of </a:t>
            </a:r>
            <a:r>
              <a:rPr lang="en-US" baseline="0" dirty="0" err="1" smtClean="0"/>
              <a:t>SQLServer</a:t>
            </a:r>
            <a:r>
              <a:rPr lang="en-US" baseline="0" dirty="0" smtClean="0"/>
              <a:t> to use this method to deploy.</a:t>
            </a:r>
          </a:p>
          <a:p>
            <a:pPr marL="291808" lvl="2" indent="-171450">
              <a:buFontTx/>
              <a:buChar char="-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9395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Microsoft’s solution to help solve this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Allows you to have a profile (how do I run the </a:t>
            </a:r>
            <a:r>
              <a:rPr lang="en-US" dirty="0" err="1" smtClean="0"/>
              <a:t>dacpac</a:t>
            </a:r>
            <a:r>
              <a:rPr lang="en-US" dirty="0" smtClean="0"/>
              <a:t>) and </a:t>
            </a:r>
            <a:r>
              <a:rPr lang="en-US" dirty="0" err="1" smtClean="0"/>
              <a:t>dacpac</a:t>
            </a:r>
            <a:r>
              <a:rPr lang="en-US" dirty="0" smtClean="0"/>
              <a:t> (changes I made to the database) which then will look at the database on a machine and decide how to</a:t>
            </a:r>
            <a:r>
              <a:rPr lang="en-US" baseline="0" dirty="0" smtClean="0"/>
              <a:t> merge the changes in your </a:t>
            </a:r>
            <a:r>
              <a:rPr lang="en-US" baseline="0" dirty="0" err="1" smtClean="0"/>
              <a:t>dacpac</a:t>
            </a:r>
            <a:r>
              <a:rPr lang="en-US" baseline="0" dirty="0" smtClean="0"/>
              <a:t> onto the database on the machine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Advantages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Creates an easy rollback (deploy the previous </a:t>
            </a:r>
            <a:r>
              <a:rPr lang="en-US" baseline="0" dirty="0" err="1" smtClean="0"/>
              <a:t>dacpac</a:t>
            </a:r>
            <a:r>
              <a:rPr lang="en-US" baseline="0" dirty="0" smtClean="0"/>
              <a:t> …. Automatic in </a:t>
            </a:r>
            <a:r>
              <a:rPr lang="en-US" baseline="0" dirty="0" err="1" smtClean="0"/>
              <a:t>ElectricFlow</a:t>
            </a:r>
            <a:r>
              <a:rPr lang="en-US" baseline="0" dirty="0" smtClean="0"/>
              <a:t>!!!!)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Works well with multiple developers (since the product will automatically merge the changes)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Disadvantages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Requires well written profile (poorly written profile can cause data loss)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Microsoft only (what if I use Oracle)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Relatively new (what if I have a legacy database)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Good for: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Microsoft shops that use a newer version!!</a:t>
            </a:r>
          </a:p>
          <a:p>
            <a:pPr marL="421081" lvl="3" indent="-171450">
              <a:buFontTx/>
              <a:buChar char="-"/>
            </a:pPr>
            <a:r>
              <a:rPr lang="en-US" baseline="0" dirty="0" smtClean="0"/>
              <a:t>I would HIGHLY recommend all people that use a newer version of </a:t>
            </a:r>
            <a:r>
              <a:rPr lang="en-US" baseline="0" dirty="0" err="1" smtClean="0"/>
              <a:t>SQLServer</a:t>
            </a:r>
            <a:r>
              <a:rPr lang="en-US" baseline="0" dirty="0" smtClean="0"/>
              <a:t> to use this method to deploy.</a:t>
            </a:r>
          </a:p>
          <a:p>
            <a:pPr marL="291808" lvl="2" indent="-171450">
              <a:buFontTx/>
              <a:buChar char="-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9395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Contains</a:t>
            </a:r>
            <a:r>
              <a:rPr lang="en-US" baseline="0" dirty="0" smtClean="0"/>
              <a:t> logic and critical business data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“brain” of an application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Maing</a:t>
            </a:r>
            <a:r>
              <a:rPr lang="en-US" baseline="0" dirty="0" smtClean="0"/>
              <a:t> changes to a database is like doing “brain surgery”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6074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 a few other</a:t>
            </a:r>
            <a:r>
              <a:rPr lang="en-US" baseline="0" dirty="0" smtClean="0"/>
              <a:t> tools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8441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Deploy everything at once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8874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Deploy everything at once</a:t>
            </a:r>
          </a:p>
          <a:p>
            <a:r>
              <a:rPr lang="en-US" dirty="0" smtClean="0"/>
              <a:t>Testing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isin</a:t>
            </a:r>
            <a:r>
              <a:rPr lang="en-US" baseline="0" dirty="0" smtClean="0"/>
              <a:t> production – NOT RECOMMENDED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8874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one machine</a:t>
            </a:r>
            <a:r>
              <a:rPr lang="en-US" baseline="0" dirty="0" smtClean="0"/>
              <a:t> out of a cluster, deploy to it, wait a week or so then take other machines out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Run extensive testing on a subset of users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38972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 partial deploy,</a:t>
            </a:r>
            <a:r>
              <a:rPr lang="en-US" baseline="0" dirty="0" smtClean="0"/>
              <a:t> but don’t create cluster just for deployment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Native in </a:t>
            </a:r>
            <a:r>
              <a:rPr lang="en-US" baseline="0" dirty="0" err="1" smtClean="0"/>
              <a:t>ElectricFlow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4454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One size does</a:t>
            </a:r>
            <a:r>
              <a:rPr lang="en-US" baseline="0" dirty="0" smtClean="0"/>
              <a:t> not fit all.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Depending on needs/database size / application size, different approaches work better for different people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No two companies are alike, but all can share the same common goals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Databases CAN fit in an agile process, with careful planning and </a:t>
            </a:r>
            <a:r>
              <a:rPr lang="en-US" baseline="0" dirty="0" err="1" smtClean="0"/>
              <a:t>preperation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7896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Applications contain files / components</a:t>
            </a:r>
            <a:r>
              <a:rPr lang="en-US" baseline="0" dirty="0" smtClean="0"/>
              <a:t> / dependencies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Databases contain “the brain” that control all applications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Similar concept to “the </a:t>
            </a:r>
            <a:r>
              <a:rPr lang="en-US" baseline="0" dirty="0" err="1" smtClean="0"/>
              <a:t>borg</a:t>
            </a:r>
            <a:r>
              <a:rPr lang="en-US" baseline="0" dirty="0" smtClean="0"/>
              <a:t>”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A change in one database can affect many applications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Can affect business data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Not only is your site down, you lost all banking information</a:t>
            </a:r>
          </a:p>
          <a:p>
            <a:pPr marL="171450" lvl="1" indent="-171450">
              <a:buFontTx/>
              <a:buChar char="-"/>
            </a:pPr>
            <a:endParaRPr lang="en-US" baseline="0" dirty="0" smtClean="0"/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Schema Changes – ACID makes it more challenging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3871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What applications does this affect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What other tables/</a:t>
            </a:r>
            <a:r>
              <a:rPr lang="en-US" dirty="0" err="1" smtClean="0"/>
              <a:t>db’s</a:t>
            </a:r>
            <a:r>
              <a:rPr lang="en-US" dirty="0" smtClean="0"/>
              <a:t> are affected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What</a:t>
            </a:r>
            <a:r>
              <a:rPr lang="en-US" baseline="0" dirty="0" smtClean="0"/>
              <a:t> testing should be done before / during / after deployment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 to do if your testing breaks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Rollback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Manual intervention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Who makes that call (automatically made?</a:t>
            </a:r>
          </a:p>
          <a:p>
            <a:pPr marL="291808" lvl="2" indent="-171450">
              <a:buFontTx/>
              <a:buChar char="-"/>
            </a:pPr>
            <a:endParaRPr lang="en-US" baseline="0" dirty="0" smtClean="0"/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Testing often can’t happen cause you can’t copy the entire database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366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At what point did it fail</a:t>
            </a:r>
          </a:p>
          <a:p>
            <a:pPr marL="291808" lvl="2" indent="-171450">
              <a:buFontTx/>
              <a:buChar char="-"/>
            </a:pPr>
            <a:r>
              <a:rPr lang="en-US" dirty="0" smtClean="0"/>
              <a:t>Did I corrupt tables</a:t>
            </a:r>
          </a:p>
          <a:p>
            <a:pPr marL="291808" lvl="2" indent="-171450">
              <a:buFontTx/>
              <a:buChar char="-"/>
            </a:pPr>
            <a:r>
              <a:rPr lang="en-US" dirty="0" smtClean="0"/>
              <a:t>Do I have partially updated data</a:t>
            </a:r>
          </a:p>
          <a:p>
            <a:pPr marL="291808" lvl="2" indent="-171450">
              <a:buFontTx/>
              <a:buChar char="-"/>
            </a:pPr>
            <a:r>
              <a:rPr lang="en-US" dirty="0" smtClean="0"/>
              <a:t>Is it partially deployed</a:t>
            </a:r>
          </a:p>
          <a:p>
            <a:pPr marL="171450" lvl="0" indent="-171450">
              <a:buFontTx/>
              <a:buChar char="-"/>
            </a:pPr>
            <a:r>
              <a:rPr lang="en-US" dirty="0" smtClean="0"/>
              <a:t>Was</a:t>
            </a:r>
            <a:r>
              <a:rPr lang="en-US" baseline="0" dirty="0" smtClean="0"/>
              <a:t> the system running when updating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Do I have some records that are updated since I started deployment</a:t>
            </a:r>
          </a:p>
          <a:p>
            <a:pPr marL="291808" lvl="2" indent="-171450">
              <a:buFontTx/>
              <a:buChar char="-"/>
            </a:pPr>
            <a:endParaRPr lang="en-US" baseline="0" dirty="0" smtClean="0"/>
          </a:p>
          <a:p>
            <a:pPr marL="291808" lvl="2" indent="-171450">
              <a:buFontTx/>
              <a:buChar char="-"/>
            </a:pPr>
            <a:endParaRPr lang="en-US" baseline="0" dirty="0" smtClean="0"/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Did you lose data in transit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0331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Who </a:t>
            </a:r>
            <a:r>
              <a:rPr lang="en-US" dirty="0" err="1" smtClean="0"/>
              <a:t>ownes</a:t>
            </a:r>
            <a:r>
              <a:rPr lang="en-US" baseline="0" dirty="0" smtClean="0"/>
              <a:t> the automation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How does the automation determine success / failure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 happens if it does fail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 tool to use for automation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Does that tool support features needed</a:t>
            </a:r>
          </a:p>
          <a:p>
            <a:pPr marL="421081" lvl="3" indent="-171450">
              <a:buFontTx/>
              <a:buChar char="-"/>
            </a:pPr>
            <a:r>
              <a:rPr lang="en-US" baseline="0" dirty="0" smtClean="0"/>
              <a:t>Rollback?</a:t>
            </a:r>
          </a:p>
          <a:p>
            <a:pPr marL="421081" lvl="3" indent="-171450">
              <a:buFontTx/>
              <a:buChar char="-"/>
            </a:pPr>
            <a:r>
              <a:rPr lang="en-US" baseline="0" dirty="0" smtClean="0"/>
              <a:t>Partial / Rolling deployment</a:t>
            </a:r>
          </a:p>
          <a:p>
            <a:pPr marL="421081" lvl="3" indent="-171450">
              <a:buFontTx/>
              <a:buChar char="-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67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How do developers merge code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What if</a:t>
            </a:r>
            <a:r>
              <a:rPr lang="en-US" baseline="0" dirty="0" smtClean="0"/>
              <a:t> one portion of the database code is “ready to go” but others aren’t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 the developers do integrated testing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Distributed Development / Infrastructure – ADD to slides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8709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DB Developer writes a script for deployment and also a script for “</a:t>
            </a:r>
            <a:r>
              <a:rPr lang="en-US" dirty="0" err="1" smtClean="0"/>
              <a:t>undeployment</a:t>
            </a:r>
            <a:r>
              <a:rPr lang="en-US" dirty="0" smtClean="0"/>
              <a:t>”</a:t>
            </a:r>
          </a:p>
          <a:p>
            <a:pPr marL="171450" lvl="1" indent="-171450">
              <a:buFontTx/>
              <a:buChar char="-"/>
            </a:pPr>
            <a:r>
              <a:rPr lang="en-US" dirty="0" smtClean="0"/>
              <a:t>Advantages:</a:t>
            </a:r>
          </a:p>
          <a:p>
            <a:pPr marL="291808" lvl="2" indent="-171450">
              <a:buFontTx/>
              <a:buChar char="-"/>
            </a:pPr>
            <a:r>
              <a:rPr lang="en-US" dirty="0" smtClean="0"/>
              <a:t>Fast deployment</a:t>
            </a:r>
            <a:r>
              <a:rPr lang="en-US" baseline="0" dirty="0" smtClean="0"/>
              <a:t> (just run SQL script) … when it works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Minimal or no downtime … when it works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Disadvantages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Requires developer to never make mistakes (never happens right!)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How do you TRULY test a rollback – do you even test them?  Developer makes no mistakes right?!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Can be error prone …. Unless developer is perfect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How do you merge multiple developers work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Good for: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Simple small databases with small development team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8652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DB Developer writes a script for deployment and also a script for “</a:t>
            </a:r>
            <a:r>
              <a:rPr lang="en-US" dirty="0" err="1" smtClean="0"/>
              <a:t>undeployment</a:t>
            </a:r>
            <a:r>
              <a:rPr lang="en-US" dirty="0" smtClean="0"/>
              <a:t>”</a:t>
            </a:r>
          </a:p>
          <a:p>
            <a:pPr marL="171450" lvl="1" indent="-171450">
              <a:buFontTx/>
              <a:buChar char="-"/>
            </a:pPr>
            <a:r>
              <a:rPr lang="en-US" dirty="0" smtClean="0"/>
              <a:t>Advantages:</a:t>
            </a:r>
          </a:p>
          <a:p>
            <a:pPr marL="291808" lvl="2" indent="-171450">
              <a:buFontTx/>
              <a:buChar char="-"/>
            </a:pPr>
            <a:r>
              <a:rPr lang="en-US" dirty="0" smtClean="0"/>
              <a:t>Fast deployment</a:t>
            </a:r>
            <a:r>
              <a:rPr lang="en-US" baseline="0" dirty="0" smtClean="0"/>
              <a:t> (just run SQL script) … when it works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Minimal or no downtime … when it works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Disadvantages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Requires developer to never make mistakes (never happens right!)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How do you TRULY test a rollback – do you even test them?  Developer makes no mistakes right?!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Can be error prone …. Unless developer is perfect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How do you merge multiple developers work</a:t>
            </a:r>
          </a:p>
          <a:p>
            <a:pPr marL="171450" lvl="1" indent="-171450">
              <a:buFontTx/>
              <a:buChar char="-"/>
            </a:pPr>
            <a:r>
              <a:rPr lang="en-US" baseline="0" dirty="0" smtClean="0"/>
              <a:t>Good for:</a:t>
            </a:r>
          </a:p>
          <a:p>
            <a:pPr marL="291808" lvl="2" indent="-171450">
              <a:buFontTx/>
              <a:buChar char="-"/>
            </a:pPr>
            <a:r>
              <a:rPr lang="en-US" baseline="0" dirty="0" smtClean="0"/>
              <a:t>Simple small databases with small development team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5530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emf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" y="28928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503238" y="1276350"/>
            <a:ext cx="8137526" cy="194442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5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503238" y="3220770"/>
            <a:ext cx="8137526" cy="10797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>
                <a:solidFill>
                  <a:schemeClr val="bg1"/>
                </a:solidFill>
              </a:defRPr>
            </a:lvl1pPr>
            <a:lvl2pPr marL="30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1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2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51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60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2880" y="182880"/>
            <a:ext cx="1855350" cy="30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92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- 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15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0" y="1047750"/>
            <a:ext cx="8137525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200"/>
            </a:lvl1pPr>
            <a:lvl2pPr marL="2841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4619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 sz="2000"/>
            </a:lvl3pPr>
            <a:lvl4pPr marL="630238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 sz="1800"/>
            </a:lvl4pPr>
            <a:lvl5pPr marL="860425" marR="0" indent="-230188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 sz="1800"/>
            </a:lvl5pPr>
          </a:lstStyle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1148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1" y="1276350"/>
            <a:ext cx="3763961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200"/>
            </a:lvl1pPr>
            <a:lvl2pPr marL="157163" marR="0" indent="-157163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/>
            </a:lvl2pPr>
            <a:lvl3pPr marL="465773" marR="0" indent="-158592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/>
            </a:lvl3pPr>
            <a:lvl4pPr marL="722948" marR="0" indent="-15430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/>
            </a:lvl4pPr>
            <a:lvl5pPr marL="980123" marR="0" indent="-157163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/>
            </a:lvl5pPr>
            <a:lvl6pPr>
              <a:defRPr/>
            </a:lvl6pPr>
          </a:lstStyle>
          <a:p>
            <a:pPr marL="0" marR="0" lvl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157163" marR="0" lvl="1" indent="-157163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465773" marR="0" lvl="2" indent="-158592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722948" marR="0" lvl="3" indent="-15430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980123" marR="0" lvl="4" indent="-157163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40261" y="1276350"/>
            <a:ext cx="3801153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520"/>
            </a:lvl1pPr>
            <a:lvl2pPr marL="157163" marR="0" indent="-157163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/>
            </a:lvl2pPr>
            <a:lvl3pPr marL="465773" marR="0" indent="-158592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/>
            </a:lvl3pPr>
            <a:lvl4pPr marL="722948" marR="0" indent="-15430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 baseline="0"/>
            </a:lvl4pPr>
            <a:lvl5pPr marL="980123" marR="0" indent="-157163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/>
            </a:lvl5pPr>
          </a:lstStyle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  <p:sp>
        <p:nvSpPr>
          <p:cNvPr id="9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</p:spTree>
    <p:extLst>
      <p:ext uri="{BB962C8B-B14F-4D97-AF65-F5344CB8AC3E}">
        <p14:creationId xmlns:p14="http://schemas.microsoft.com/office/powerpoint/2010/main" val="889306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573588" y="1276350"/>
            <a:ext cx="3960812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/>
            </a:lvl1pPr>
            <a:lvl2pPr marL="157163" marR="0" indent="-157163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/>
            </a:lvl2pPr>
            <a:lvl3pPr marL="465773" marR="0" indent="-158592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/>
            </a:lvl3pPr>
            <a:lvl4pPr marL="722948" marR="0" indent="-15430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/>
            </a:lvl4pPr>
            <a:lvl5pPr marL="980123" marR="0" indent="-157163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/>
            </a:lvl5pPr>
          </a:lstStyle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5" hasCustomPrompt="1"/>
          </p:nvPr>
        </p:nvSpPr>
        <p:spPr>
          <a:xfrm>
            <a:off x="304800" y="1276350"/>
            <a:ext cx="4114800" cy="3293269"/>
          </a:xfrm>
          <a:prstGeom prst="rect">
            <a:avLst/>
          </a:prstGeom>
        </p:spPr>
        <p:txBody>
          <a:bodyPr anchor="ctr"/>
          <a:lstStyle>
            <a:lvl1pPr algn="ctr">
              <a:defRPr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a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8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</p:spTree>
    <p:extLst>
      <p:ext uri="{BB962C8B-B14F-4D97-AF65-F5344CB8AC3E}">
        <p14:creationId xmlns:p14="http://schemas.microsoft.com/office/powerpoint/2010/main" val="16263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5" hasCustomPrompt="1"/>
          </p:nvPr>
        </p:nvSpPr>
        <p:spPr>
          <a:xfrm>
            <a:off x="304800" y="1545432"/>
            <a:ext cx="4114800" cy="3024187"/>
          </a:xfrm>
          <a:prstGeom prst="rect">
            <a:avLst/>
          </a:prstGeom>
        </p:spPr>
        <p:txBody>
          <a:bodyPr anchor="ctr"/>
          <a:lstStyle>
            <a:lvl1pPr algn="ctr">
              <a:defRPr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a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6" hasCustomPrompt="1"/>
          </p:nvPr>
        </p:nvSpPr>
        <p:spPr>
          <a:xfrm>
            <a:off x="4648200" y="1545432"/>
            <a:ext cx="4113212" cy="3024187"/>
          </a:xfrm>
          <a:prstGeom prst="rect">
            <a:avLst/>
          </a:prstGeom>
        </p:spPr>
        <p:txBody>
          <a:bodyPr anchor="ctr"/>
          <a:lstStyle>
            <a:lvl1pPr algn="ctr">
              <a:defRPr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a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10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</p:spTree>
    <p:extLst>
      <p:ext uri="{BB962C8B-B14F-4D97-AF65-F5344CB8AC3E}">
        <p14:creationId xmlns:p14="http://schemas.microsoft.com/office/powerpoint/2010/main" val="2804941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5" hasCustomPrompt="1"/>
          </p:nvPr>
        </p:nvSpPr>
        <p:spPr>
          <a:xfrm>
            <a:off x="304800" y="1545433"/>
            <a:ext cx="4114800" cy="1431131"/>
          </a:xfrm>
          <a:prstGeom prst="rect">
            <a:avLst/>
          </a:prstGeom>
        </p:spPr>
        <p:txBody>
          <a:bodyPr anchor="ctr"/>
          <a:lstStyle>
            <a:lvl1pPr algn="ctr">
              <a:defRPr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a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6" hasCustomPrompt="1"/>
          </p:nvPr>
        </p:nvSpPr>
        <p:spPr>
          <a:xfrm>
            <a:off x="4648200" y="1545433"/>
            <a:ext cx="4114800" cy="1431131"/>
          </a:xfrm>
          <a:prstGeom prst="rect">
            <a:avLst/>
          </a:prstGeom>
        </p:spPr>
        <p:txBody>
          <a:bodyPr anchor="ctr"/>
          <a:lstStyle>
            <a:lvl1pPr algn="ctr">
              <a:defRPr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a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17" hasCustomPrompt="1"/>
          </p:nvPr>
        </p:nvSpPr>
        <p:spPr>
          <a:xfrm>
            <a:off x="304800" y="3138489"/>
            <a:ext cx="4114800" cy="1431131"/>
          </a:xfrm>
          <a:prstGeom prst="rect">
            <a:avLst/>
          </a:prstGeom>
        </p:spPr>
        <p:txBody>
          <a:bodyPr anchor="ctr"/>
          <a:lstStyle>
            <a:lvl1pPr algn="ctr">
              <a:defRPr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a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11" name="Bildplatzhalter 8"/>
          <p:cNvSpPr>
            <a:spLocks noGrp="1"/>
          </p:cNvSpPr>
          <p:nvPr>
            <p:ph type="pic" sz="quarter" idx="18" hasCustomPrompt="1"/>
          </p:nvPr>
        </p:nvSpPr>
        <p:spPr>
          <a:xfrm>
            <a:off x="4648200" y="3138489"/>
            <a:ext cx="4114800" cy="1431131"/>
          </a:xfrm>
          <a:prstGeom prst="rect">
            <a:avLst/>
          </a:prstGeom>
        </p:spPr>
        <p:txBody>
          <a:bodyPr anchor="ctr"/>
          <a:lstStyle>
            <a:lvl1pPr algn="ctr">
              <a:defRPr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a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12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</p:spTree>
    <p:extLst>
      <p:ext uri="{BB962C8B-B14F-4D97-AF65-F5344CB8AC3E}">
        <p14:creationId xmlns:p14="http://schemas.microsoft.com/office/powerpoint/2010/main" val="800167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>
          <a:xfrm>
            <a:off x="304800" y="1276350"/>
            <a:ext cx="8137525" cy="3293269"/>
          </a:xfrm>
          <a:prstGeom prst="rect">
            <a:avLst/>
          </a:prstGeom>
        </p:spPr>
        <p:txBody>
          <a:bodyPr/>
          <a:lstStyle>
            <a:lvl1pPr marL="511175" indent="-511175">
              <a:buClr>
                <a:schemeClr val="accent1"/>
              </a:buClr>
              <a:buFont typeface="+mj-lt"/>
              <a:buAutoNum type="romanUcPeriod"/>
              <a:defRPr sz="2000" b="0">
                <a:solidFill>
                  <a:srgbClr val="5F5F5F"/>
                </a:solidFill>
              </a:defRPr>
            </a:lvl1pPr>
            <a:lvl2pPr marL="511175" indent="-511175">
              <a:buClr>
                <a:schemeClr val="accent1"/>
              </a:buClr>
              <a:buSzPct val="70000"/>
              <a:buFont typeface="+mj-lt"/>
              <a:buAutoNum type="romanUcPeriod"/>
              <a:tabLst/>
              <a:defRPr sz="2000" b="0">
                <a:solidFill>
                  <a:srgbClr val="5F5F5F"/>
                </a:solidFill>
              </a:defRPr>
            </a:lvl2pPr>
            <a:lvl3pPr marL="511175" indent="-511175">
              <a:buClr>
                <a:schemeClr val="accent1"/>
              </a:buClr>
              <a:buSzPct val="70000"/>
              <a:buFont typeface="+mj-lt"/>
              <a:buAutoNum type="romanUcPeriod"/>
              <a:tabLst/>
              <a:defRPr sz="2000" b="0">
                <a:solidFill>
                  <a:srgbClr val="5F5F5F"/>
                </a:solidFill>
              </a:defRPr>
            </a:lvl3pPr>
            <a:lvl4pPr marL="511175" indent="-511175">
              <a:buClr>
                <a:schemeClr val="accent1"/>
              </a:buClr>
              <a:buSzPct val="70000"/>
              <a:buFont typeface="+mj-lt"/>
              <a:buAutoNum type="romanUcPeriod"/>
              <a:tabLst/>
              <a:defRPr sz="2000" b="0">
                <a:solidFill>
                  <a:srgbClr val="5F5F5F"/>
                </a:solidFill>
              </a:defRPr>
            </a:lvl4pPr>
            <a:lvl5pPr marL="511175" indent="-511175">
              <a:buClr>
                <a:schemeClr val="accent1"/>
              </a:buClr>
              <a:buSzPct val="70000"/>
              <a:buFont typeface="+mj-lt"/>
              <a:buAutoNum type="romanUcPeriod"/>
              <a:tabLst/>
              <a:defRPr sz="2000" b="0">
                <a:solidFill>
                  <a:srgbClr val="5F5F5F"/>
                </a:solidFill>
              </a:defRPr>
            </a:lvl5pPr>
            <a:lvl6pPr marL="365404" indent="-365404">
              <a:buClr>
                <a:schemeClr val="accent1"/>
              </a:buClr>
              <a:buSzPct val="70000"/>
              <a:buFont typeface="+mj-lt"/>
              <a:buAutoNum type="romanUcPeriod"/>
              <a:tabLst/>
              <a:defRPr sz="1350" b="0">
                <a:solidFill>
                  <a:schemeClr val="tx1"/>
                </a:solidFill>
              </a:defRPr>
            </a:lvl6pPr>
            <a:lvl7pPr marL="365404" indent="-365404">
              <a:buClr>
                <a:schemeClr val="accent1"/>
              </a:buClr>
              <a:buSzPct val="70000"/>
              <a:buFont typeface="+mj-lt"/>
              <a:buAutoNum type="romanUcPeriod"/>
              <a:tabLst/>
              <a:defRPr sz="1350" b="0">
                <a:solidFill>
                  <a:schemeClr val="tx1"/>
                </a:solidFill>
              </a:defRPr>
            </a:lvl7pPr>
            <a:lvl8pPr marL="365404" indent="-365404">
              <a:buClr>
                <a:schemeClr val="accent1"/>
              </a:buClr>
              <a:buSzPct val="70000"/>
              <a:buFont typeface="+mj-lt"/>
              <a:buAutoNum type="romanUcPeriod"/>
              <a:tabLst/>
              <a:defRPr sz="1350" b="0">
                <a:solidFill>
                  <a:schemeClr val="tx1"/>
                </a:solidFill>
              </a:defRPr>
            </a:lvl8pPr>
            <a:lvl9pPr marL="365404" indent="-365404">
              <a:buClr>
                <a:schemeClr val="accent1"/>
              </a:buClr>
              <a:buSzPct val="70000"/>
              <a:buFont typeface="+mj-lt"/>
              <a:buAutoNum type="romanUcPeriod"/>
              <a:tabLst/>
              <a:defRPr sz="13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</p:spTree>
    <p:extLst>
      <p:ext uri="{BB962C8B-B14F-4D97-AF65-F5344CB8AC3E}">
        <p14:creationId xmlns:p14="http://schemas.microsoft.com/office/powerpoint/2010/main" val="1833542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337310"/>
            <a:ext cx="8134351" cy="116586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7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</p:spTree>
    <p:extLst>
      <p:ext uri="{BB962C8B-B14F-4D97-AF65-F5344CB8AC3E}">
        <p14:creationId xmlns:p14="http://schemas.microsoft.com/office/powerpoint/2010/main" val="1237899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57250"/>
            <a:ext cx="9144000" cy="3848100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US" dirty="0"/>
              <a:t>Click on the icon to insert a picture</a:t>
            </a:r>
          </a:p>
        </p:txBody>
      </p:sp>
      <p:sp>
        <p:nvSpPr>
          <p:cNvPr id="8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</p:spTree>
    <p:extLst>
      <p:ext uri="{BB962C8B-B14F-4D97-AF65-F5344CB8AC3E}">
        <p14:creationId xmlns:p14="http://schemas.microsoft.com/office/powerpoint/2010/main" val="881086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</p:spTree>
    <p:extLst>
      <p:ext uri="{BB962C8B-B14F-4D97-AF65-F5344CB8AC3E}">
        <p14:creationId xmlns:p14="http://schemas.microsoft.com/office/powerpoint/2010/main" val="2837244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9050"/>
            <a:ext cx="9144000" cy="5143500"/>
          </a:xfrm>
          <a:prstGeom prst="rect">
            <a:avLst/>
          </a:prstGeom>
        </p:spPr>
        <p:txBody>
          <a:bodyPr lIns="2743200" rIns="2743200" anchor="ctr" anchorCtr="0"/>
          <a:lstStyle>
            <a:lvl1pPr algn="ctr"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on the icon to insert a picture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 bwMode="gray">
          <a:xfrm>
            <a:off x="503238" y="3486150"/>
            <a:ext cx="5437188" cy="802481"/>
          </a:xfrm>
          <a:prstGeom prst="rect">
            <a:avLst/>
          </a:prstGeom>
        </p:spPr>
        <p:txBody>
          <a:bodyPr anchor="b" anchorCtr="0"/>
          <a:lstStyle>
            <a:lvl1pPr>
              <a:defRPr sz="216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3648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0" y="1047750"/>
            <a:ext cx="8137525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200"/>
            </a:lvl1pPr>
            <a:lvl2pPr marL="2841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4619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 sz="2000"/>
            </a:lvl3pPr>
            <a:lvl4pPr marL="630238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 sz="1800"/>
            </a:lvl4pPr>
            <a:lvl5pPr marL="860425" marR="0" indent="-230188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 sz="1800"/>
            </a:lvl5pPr>
          </a:lstStyle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  <p:sp>
        <p:nvSpPr>
          <p:cNvPr id="9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</p:spTree>
    <p:extLst>
      <p:ext uri="{BB962C8B-B14F-4D97-AF65-F5344CB8AC3E}">
        <p14:creationId xmlns:p14="http://schemas.microsoft.com/office/powerpoint/2010/main" val="611157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2743200" rIns="2743200" anchor="ctr" anchorCtr="0"/>
          <a:lstStyle>
            <a:lvl1pPr algn="ctr"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on the icon to insert a picture</a:t>
            </a:r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 bwMode="gray">
          <a:xfrm>
            <a:off x="503238" y="3486150"/>
            <a:ext cx="5437188" cy="802481"/>
          </a:xfrm>
          <a:prstGeom prst="rect">
            <a:avLst/>
          </a:prstGeom>
        </p:spPr>
        <p:txBody>
          <a:bodyPr anchor="b" anchorCtr="0"/>
          <a:lstStyle>
            <a:lvl1pPr>
              <a:defRPr sz="216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4394" y="4865944"/>
            <a:ext cx="1224844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96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503238" y="1545432"/>
            <a:ext cx="8137526" cy="194442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5000"/>
              </a:lnSpc>
              <a:defRPr sz="36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4394" y="4865944"/>
            <a:ext cx="1224844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795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503238" y="1545432"/>
            <a:ext cx="8137526" cy="194442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5000"/>
              </a:lnSpc>
              <a:defRPr sz="36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4394" y="4865944"/>
            <a:ext cx="1224844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70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2" name="Titel 1"/>
          <p:cNvSpPr>
            <a:spLocks noGrp="1"/>
          </p:cNvSpPr>
          <p:nvPr>
            <p:ph type="ctrTitle"/>
          </p:nvPr>
        </p:nvSpPr>
        <p:spPr bwMode="gray">
          <a:xfrm>
            <a:off x="503238" y="1545432"/>
            <a:ext cx="8137526" cy="194442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5000"/>
              </a:lnSpc>
              <a:defRPr sz="36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4394" y="4865944"/>
            <a:ext cx="1224844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263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 Dark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2" name="Titel 1"/>
          <p:cNvSpPr>
            <a:spLocks noGrp="1"/>
          </p:cNvSpPr>
          <p:nvPr>
            <p:ph type="ctrTitle"/>
          </p:nvPr>
        </p:nvSpPr>
        <p:spPr bwMode="gray">
          <a:xfrm>
            <a:off x="503238" y="1545432"/>
            <a:ext cx="8137526" cy="194442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5000"/>
              </a:lnSpc>
              <a:defRPr sz="36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4394" y="4865944"/>
            <a:ext cx="1224844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65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slid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503238" y="1545432"/>
            <a:ext cx="8137526" cy="194442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5000"/>
              </a:lnSpc>
              <a:defRPr sz="36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4394" y="4865944"/>
            <a:ext cx="1224844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9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slide 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503238" y="1545432"/>
            <a:ext cx="8137526" cy="194442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5000"/>
              </a:lnSpc>
              <a:defRPr sz="36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4394" y="4865944"/>
            <a:ext cx="1224844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908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slide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" y="-31082"/>
            <a:ext cx="9144000" cy="5143500"/>
          </a:xfrm>
          <a:prstGeom prst="rect">
            <a:avLst/>
          </a:prstGeom>
        </p:spPr>
      </p:pic>
      <p:sp>
        <p:nvSpPr>
          <p:cNvPr id="32" name="Titel 1"/>
          <p:cNvSpPr>
            <a:spLocks noGrp="1"/>
          </p:cNvSpPr>
          <p:nvPr>
            <p:ph type="ctrTitle"/>
          </p:nvPr>
        </p:nvSpPr>
        <p:spPr bwMode="gray">
          <a:xfrm>
            <a:off x="503238" y="1545432"/>
            <a:ext cx="8137526" cy="194442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5000"/>
              </a:lnSpc>
              <a:defRPr sz="36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4394" y="4865944"/>
            <a:ext cx="1224844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280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slide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5143500"/>
          </a:xfrm>
          <a:prstGeom prst="rect">
            <a:avLst/>
          </a:prstGeom>
        </p:spPr>
      </p:pic>
      <p:sp>
        <p:nvSpPr>
          <p:cNvPr id="32" name="Titel 1"/>
          <p:cNvSpPr>
            <a:spLocks noGrp="1"/>
          </p:cNvSpPr>
          <p:nvPr>
            <p:ph type="ctrTitle"/>
          </p:nvPr>
        </p:nvSpPr>
        <p:spPr bwMode="gray">
          <a:xfrm>
            <a:off x="503238" y="1545432"/>
            <a:ext cx="8137526" cy="194442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5000"/>
              </a:lnSpc>
              <a:defRPr sz="3645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96200" y="4868818"/>
            <a:ext cx="1246037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721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503238" y="3138489"/>
            <a:ext cx="8137527" cy="1431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600" tIns="48600" rIns="48600" bIns="48600" rtlCol="0" anchor="ctr"/>
          <a:lstStyle/>
          <a:p>
            <a:pPr algn="ctr">
              <a:spcBef>
                <a:spcPts val="203"/>
              </a:spcBef>
              <a:spcAft>
                <a:spcPts val="135"/>
              </a:spcAft>
            </a:pPr>
            <a:endParaRPr lang="de-DE" sz="1215" dirty="0" err="1">
              <a:solidFill>
                <a:schemeClr val="accent1"/>
              </a:solidFill>
            </a:endParaRPr>
          </a:p>
        </p:txBody>
      </p:sp>
      <p:sp>
        <p:nvSpPr>
          <p:cNvPr id="27" name="Titel 1"/>
          <p:cNvSpPr txBox="1">
            <a:spLocks/>
          </p:cNvSpPr>
          <p:nvPr userDrawn="1"/>
        </p:nvSpPr>
        <p:spPr bwMode="gray">
          <a:xfrm>
            <a:off x="503238" y="2213503"/>
            <a:ext cx="8137527" cy="77866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800" dirty="0" err="1">
                <a:solidFill>
                  <a:schemeClr val="accent1"/>
                </a:solidFill>
              </a:rPr>
              <a:t>Thank</a:t>
            </a:r>
            <a:r>
              <a:rPr lang="de-DE" sz="2800" dirty="0">
                <a:solidFill>
                  <a:schemeClr val="accent1"/>
                </a:solidFill>
              </a:rPr>
              <a:t> </a:t>
            </a:r>
            <a:r>
              <a:rPr lang="de-DE" sz="2800" dirty="0" err="1">
                <a:solidFill>
                  <a:schemeClr val="accent1"/>
                </a:solidFill>
              </a:rPr>
              <a:t>you</a:t>
            </a:r>
            <a:r>
              <a:rPr lang="de-DE" sz="28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801535" y="1047750"/>
            <a:ext cx="1540934" cy="1177248"/>
          </a:xfrm>
          <a:prstGeom prst="rect">
            <a:avLst/>
          </a:prstGeom>
        </p:spPr>
        <p:txBody>
          <a:bodyPr anchor="ctr"/>
          <a:lstStyle>
            <a:lvl1pPr algn="ctr">
              <a:defRPr sz="1440" i="1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insert</a:t>
            </a:r>
            <a:r>
              <a:rPr lang="de-DE" dirty="0"/>
              <a:t> a </a:t>
            </a:r>
            <a:r>
              <a:rPr lang="de-DE" dirty="0" err="1"/>
              <a:t>photo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presenter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590995" y="2944017"/>
            <a:ext cx="3960618" cy="1114639"/>
          </a:xfrm>
          <a:prstGeom prst="rect">
            <a:avLst/>
          </a:prstGeom>
        </p:spPr>
        <p:txBody>
          <a:bodyPr lIns="360000" tIns="108000" rIns="144000" bIns="108000" anchor="t"/>
          <a:lstStyle>
            <a:lvl1pPr marL="0" indent="0" algn="ctr">
              <a:buFont typeface="Arial" pitchFamily="34" charset="0"/>
              <a:buNone/>
              <a:defRPr sz="1080" b="0" baseline="0">
                <a:solidFill>
                  <a:schemeClr val="bg2"/>
                </a:solidFill>
              </a:defRPr>
            </a:lvl1pPr>
            <a:lvl2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2pPr>
            <a:lvl3pPr marL="0" indent="0" algn="r">
              <a:buNone/>
              <a:defRPr sz="1080" b="0">
                <a:solidFill>
                  <a:schemeClr val="bg2"/>
                </a:solidFill>
              </a:defRPr>
            </a:lvl3pPr>
            <a:lvl4pPr marL="0" indent="0" algn="r">
              <a:buNone/>
              <a:defRPr sz="1080" b="0">
                <a:solidFill>
                  <a:schemeClr val="bg2"/>
                </a:solidFill>
              </a:defRPr>
            </a:lvl4pPr>
            <a:lvl5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5pPr>
            <a:lvl6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6pPr>
            <a:lvl7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7pPr>
            <a:lvl8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8pPr>
            <a:lvl9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Type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de-DE" dirty="0"/>
          </a:p>
        </p:txBody>
      </p:sp>
      <p:sp>
        <p:nvSpPr>
          <p:cNvPr id="49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14300" y="4975018"/>
            <a:ext cx="1668463" cy="168482"/>
          </a:xfrm>
          <a:prstGeom prst="rect">
            <a:avLst/>
          </a:prstGeom>
        </p:spPr>
        <p:txBody>
          <a:bodyPr vert="horz" lIns="0" tIns="18000" rIns="0" bIns="0" rtlCol="0" anchor="t"/>
          <a:lstStyle>
            <a:lvl1pPr algn="r">
              <a:defRPr sz="608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Electric Cloud  |  </a:t>
            </a:r>
            <a:r>
              <a:rPr lang="en-US" dirty="0" err="1"/>
              <a:t>www.electriccloud.com</a:t>
            </a:r>
            <a:endParaRPr lang="de-DE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6200" y="4868818"/>
            <a:ext cx="1246037" cy="182880"/>
          </a:xfrm>
          <a:prstGeom prst="rect">
            <a:avLst/>
          </a:prstGeom>
        </p:spPr>
      </p:pic>
      <p:sp>
        <p:nvSpPr>
          <p:cNvPr id="10" name="Textfeld 30"/>
          <p:cNvSpPr txBox="1"/>
          <p:nvPr userDrawn="1"/>
        </p:nvSpPr>
        <p:spPr bwMode="gray">
          <a:xfrm>
            <a:off x="274783" y="4879962"/>
            <a:ext cx="1465674" cy="154709"/>
          </a:xfrm>
          <a:prstGeom prst="rect">
            <a:avLst/>
          </a:prstGeom>
          <a:noFill/>
        </p:spPr>
        <p:txBody>
          <a:bodyPr wrap="square" lIns="0" tIns="0" rIns="0" bIns="0" numCol="1" rtlCol="0">
            <a:noAutofit/>
          </a:bodyPr>
          <a:lstStyle/>
          <a:p>
            <a:pPr algn="l">
              <a:spcAft>
                <a:spcPts val="270"/>
              </a:spcAft>
            </a:pPr>
            <a:r>
              <a:rPr lang="de-DE" sz="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blog</a:t>
            </a:r>
            <a:r>
              <a:rPr lang="de-DE" sz="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de-DE" sz="600" b="0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electric-cloud.com</a:t>
            </a:r>
            <a:r>
              <a:rPr lang="de-DE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de-DE" sz="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blog</a:t>
            </a:r>
            <a:endParaRPr lang="de-DE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feld 31"/>
          <p:cNvSpPr txBox="1"/>
          <p:nvPr userDrawn="1"/>
        </p:nvSpPr>
        <p:spPr bwMode="gray">
          <a:xfrm>
            <a:off x="274782" y="4769101"/>
            <a:ext cx="1587909" cy="110862"/>
          </a:xfrm>
          <a:prstGeom prst="rect">
            <a:avLst/>
          </a:prstGeom>
          <a:noFill/>
        </p:spPr>
        <p:txBody>
          <a:bodyPr wrap="square" lIns="0" tIns="0" rIns="0" bIns="0" numCol="1" rtlCol="0">
            <a:noAutofit/>
          </a:bodyPr>
          <a:lstStyle/>
          <a:p>
            <a:pPr>
              <a:spcAft>
                <a:spcPts val="270"/>
              </a:spcAft>
            </a:pPr>
            <a:r>
              <a:rPr lang="de-DE" sz="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twitter</a:t>
            </a:r>
            <a:r>
              <a:rPr lang="de-DE" sz="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de-DE" sz="600" b="0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@electriccloud</a:t>
            </a:r>
          </a:p>
        </p:txBody>
      </p:sp>
    </p:spTree>
    <p:extLst>
      <p:ext uri="{BB962C8B-B14F-4D97-AF65-F5344CB8AC3E}">
        <p14:creationId xmlns:p14="http://schemas.microsoft.com/office/powerpoint/2010/main" val="216223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_Bord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0" y="1047750"/>
            <a:ext cx="8137525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200"/>
            </a:lvl1pPr>
            <a:lvl2pPr marL="2841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4619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 sz="2000"/>
            </a:lvl3pPr>
            <a:lvl4pPr marL="630238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 sz="1800"/>
            </a:lvl4pPr>
            <a:lvl5pPr marL="860425" marR="0" indent="-230188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 sz="1800"/>
            </a:lvl5pPr>
          </a:lstStyle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  <p:sp>
        <p:nvSpPr>
          <p:cNvPr id="9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</p:spTree>
    <p:extLst>
      <p:ext uri="{BB962C8B-B14F-4D97-AF65-F5344CB8AC3E}">
        <p14:creationId xmlns:p14="http://schemas.microsoft.com/office/powerpoint/2010/main" val="27948607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 - 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503238" y="3138489"/>
            <a:ext cx="8137527" cy="1431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600" tIns="48600" rIns="48600" bIns="48600" rtlCol="0" anchor="ctr"/>
          <a:lstStyle/>
          <a:p>
            <a:pPr algn="ctr">
              <a:spcBef>
                <a:spcPts val="203"/>
              </a:spcBef>
              <a:spcAft>
                <a:spcPts val="135"/>
              </a:spcAft>
            </a:pPr>
            <a:endParaRPr lang="de-DE" sz="1215" dirty="0" err="1">
              <a:solidFill>
                <a:schemeClr val="accent1"/>
              </a:solidFill>
            </a:endParaRPr>
          </a:p>
        </p:txBody>
      </p:sp>
      <p:sp>
        <p:nvSpPr>
          <p:cNvPr id="27" name="Titel 1"/>
          <p:cNvSpPr txBox="1">
            <a:spLocks/>
          </p:cNvSpPr>
          <p:nvPr userDrawn="1"/>
        </p:nvSpPr>
        <p:spPr bwMode="gray">
          <a:xfrm>
            <a:off x="503238" y="2213503"/>
            <a:ext cx="8137527" cy="77866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800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801535" y="1047750"/>
            <a:ext cx="1540934" cy="1177248"/>
          </a:xfrm>
          <a:prstGeom prst="rect">
            <a:avLst/>
          </a:prstGeom>
        </p:spPr>
        <p:txBody>
          <a:bodyPr anchor="ctr"/>
          <a:lstStyle>
            <a:lvl1pPr algn="ctr">
              <a:defRPr sz="1440" i="1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insert</a:t>
            </a:r>
            <a:r>
              <a:rPr lang="de-DE" dirty="0"/>
              <a:t> a </a:t>
            </a:r>
            <a:r>
              <a:rPr lang="de-DE" dirty="0" err="1"/>
              <a:t>photo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presenter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590995" y="2944017"/>
            <a:ext cx="3960618" cy="1114639"/>
          </a:xfrm>
          <a:prstGeom prst="rect">
            <a:avLst/>
          </a:prstGeom>
        </p:spPr>
        <p:txBody>
          <a:bodyPr lIns="360000" tIns="108000" rIns="144000" bIns="108000" anchor="t"/>
          <a:lstStyle>
            <a:lvl1pPr marL="0" indent="0" algn="ctr">
              <a:buFont typeface="Arial" pitchFamily="34" charset="0"/>
              <a:buNone/>
              <a:defRPr sz="1080" b="0" baseline="0">
                <a:solidFill>
                  <a:schemeClr val="bg2"/>
                </a:solidFill>
              </a:defRPr>
            </a:lvl1pPr>
            <a:lvl2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2pPr>
            <a:lvl3pPr marL="0" indent="0" algn="r">
              <a:buNone/>
              <a:defRPr sz="1080" b="0">
                <a:solidFill>
                  <a:schemeClr val="bg2"/>
                </a:solidFill>
              </a:defRPr>
            </a:lvl3pPr>
            <a:lvl4pPr marL="0" indent="0" algn="r">
              <a:buNone/>
              <a:defRPr sz="1080" b="0">
                <a:solidFill>
                  <a:schemeClr val="bg2"/>
                </a:solidFill>
              </a:defRPr>
            </a:lvl4pPr>
            <a:lvl5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5pPr>
            <a:lvl6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6pPr>
            <a:lvl7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7pPr>
            <a:lvl8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8pPr>
            <a:lvl9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Type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de-DE" dirty="0"/>
          </a:p>
        </p:txBody>
      </p:sp>
      <p:sp>
        <p:nvSpPr>
          <p:cNvPr id="11" name="Textfeld 30"/>
          <p:cNvSpPr txBox="1"/>
          <p:nvPr userDrawn="1"/>
        </p:nvSpPr>
        <p:spPr bwMode="gray">
          <a:xfrm>
            <a:off x="274783" y="4879962"/>
            <a:ext cx="1465674" cy="154709"/>
          </a:xfrm>
          <a:prstGeom prst="rect">
            <a:avLst/>
          </a:prstGeom>
          <a:noFill/>
        </p:spPr>
        <p:txBody>
          <a:bodyPr wrap="square" lIns="0" tIns="0" rIns="0" bIns="0" numCol="1" rtlCol="0">
            <a:noAutofit/>
          </a:bodyPr>
          <a:lstStyle/>
          <a:p>
            <a:pPr algn="l">
              <a:spcAft>
                <a:spcPts val="270"/>
              </a:spcAft>
            </a:pPr>
            <a:r>
              <a:rPr lang="de-DE" sz="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blog</a:t>
            </a:r>
            <a:r>
              <a:rPr lang="de-DE" sz="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de-DE" sz="600" b="0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electric-cloud.com</a:t>
            </a:r>
            <a:r>
              <a:rPr lang="de-DE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de-DE" sz="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blog</a:t>
            </a:r>
            <a:endParaRPr lang="de-DE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feld 31"/>
          <p:cNvSpPr txBox="1"/>
          <p:nvPr userDrawn="1"/>
        </p:nvSpPr>
        <p:spPr bwMode="gray">
          <a:xfrm>
            <a:off x="274782" y="4769101"/>
            <a:ext cx="1587909" cy="110862"/>
          </a:xfrm>
          <a:prstGeom prst="rect">
            <a:avLst/>
          </a:prstGeom>
          <a:noFill/>
        </p:spPr>
        <p:txBody>
          <a:bodyPr wrap="square" lIns="0" tIns="0" rIns="0" bIns="0" numCol="1" rtlCol="0">
            <a:noAutofit/>
          </a:bodyPr>
          <a:lstStyle/>
          <a:p>
            <a:pPr>
              <a:spcAft>
                <a:spcPts val="270"/>
              </a:spcAft>
            </a:pPr>
            <a:r>
              <a:rPr lang="de-DE" sz="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twitter</a:t>
            </a:r>
            <a:r>
              <a:rPr lang="de-DE" sz="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de-DE" sz="600" b="0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@electriccloud</a:t>
            </a:r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14300" y="4975018"/>
            <a:ext cx="1668463" cy="168482"/>
          </a:xfrm>
          <a:prstGeom prst="rect">
            <a:avLst/>
          </a:prstGeom>
        </p:spPr>
        <p:txBody>
          <a:bodyPr vert="horz" lIns="0" tIns="18000" rIns="0" bIns="0" rtlCol="0" anchor="t"/>
          <a:lstStyle>
            <a:lvl1pPr algn="r">
              <a:defRPr sz="608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Electric Cloud  |  </a:t>
            </a:r>
            <a:r>
              <a:rPr lang="en-US" dirty="0" err="1"/>
              <a:t>www.electriccloud.com</a:t>
            </a:r>
            <a:endParaRPr lang="de-DE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6200" y="4868818"/>
            <a:ext cx="1246037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1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0" y="1047750"/>
            <a:ext cx="8137525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200"/>
            </a:lvl1pPr>
            <a:lvl2pPr marL="2841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4619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 sz="2000"/>
            </a:lvl3pPr>
            <a:lvl4pPr marL="630238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 sz="1800"/>
            </a:lvl4pPr>
            <a:lvl5pPr marL="860425" marR="0" indent="-230188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 sz="1800"/>
            </a:lvl5pPr>
          </a:lstStyle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7476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Deep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0" y="1047750"/>
            <a:ext cx="8137525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200"/>
            </a:lvl1pPr>
            <a:lvl2pPr marL="2841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4619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 sz="2000"/>
            </a:lvl3pPr>
            <a:lvl4pPr marL="630238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 sz="1800"/>
            </a:lvl4pPr>
            <a:lvl5pPr marL="860425" marR="0" indent="-230188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 sz="1800"/>
            </a:lvl5pPr>
          </a:lstStyle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7270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- 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0" y="1047750"/>
            <a:ext cx="8137525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200"/>
            </a:lvl1pPr>
            <a:lvl2pPr marL="2841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4619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 sz="2000"/>
            </a:lvl3pPr>
            <a:lvl4pPr marL="630238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 sz="1800"/>
            </a:lvl4pPr>
            <a:lvl5pPr marL="860425" marR="0" indent="-230188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 sz="1800"/>
            </a:lvl5pPr>
          </a:lstStyle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1148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15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0" y="1047750"/>
            <a:ext cx="8137525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200"/>
            </a:lvl1pPr>
            <a:lvl2pPr marL="2841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4619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 sz="2000"/>
            </a:lvl3pPr>
            <a:lvl4pPr marL="630238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 sz="1800"/>
            </a:lvl4pPr>
            <a:lvl5pPr marL="860425" marR="0" indent="-230188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 sz="1800"/>
            </a:lvl5pPr>
          </a:lstStyle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3316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-  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15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0" y="1047750"/>
            <a:ext cx="8137525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200"/>
            </a:lvl1pPr>
            <a:lvl2pPr marL="2841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4619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 sz="2000"/>
            </a:lvl3pPr>
            <a:lvl4pPr marL="630238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 sz="1800"/>
            </a:lvl4pPr>
            <a:lvl5pPr marL="860425" marR="0" indent="-230188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 sz="1800"/>
            </a:lvl5pPr>
          </a:lstStyle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114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- 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15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0" y="1047750"/>
            <a:ext cx="8137525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200"/>
            </a:lvl1pPr>
            <a:lvl2pPr marL="2841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4619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 sz="2000"/>
            </a:lvl3pPr>
            <a:lvl4pPr marL="630238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 sz="1800"/>
            </a:lvl4pPr>
            <a:lvl5pPr marL="860425" marR="0" indent="-230188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 sz="1800"/>
            </a:lvl5pPr>
          </a:lstStyle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114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Relationship Id="rId32" Type="http://schemas.openxmlformats.org/officeDocument/2006/relationships/image" Target="../media/image1.emf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503420"/>
            <a:ext cx="9144000" cy="640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76200" dist="25400" dir="162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 smtClean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7559512" y="4619634"/>
            <a:ext cx="1432088" cy="233541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7696200" y="4857750"/>
            <a:ext cx="1295400" cy="185897"/>
          </a:xfrm>
          <a:prstGeom prst="rect">
            <a:avLst/>
          </a:prstGeom>
        </p:spPr>
        <p:txBody>
          <a:bodyPr vert="horz" lIns="0" tIns="18000" rIns="0" bIns="0" rtlCol="0" anchor="t"/>
          <a:lstStyle/>
          <a:p>
            <a:pPr lvl="0" algn="r"/>
            <a:r>
              <a:rPr lang="en-US" sz="1200" spc="-30" baseline="0" dirty="0" smtClean="0">
                <a:solidFill>
                  <a:schemeClr val="bg2"/>
                </a:solidFill>
                <a:latin typeface="Ubuntu" panose="020B0504030602030204" pitchFamily="34" charset="0"/>
              </a:rPr>
              <a:t>electric-cloud.com</a:t>
            </a:r>
            <a:endParaRPr lang="de-DE" sz="1200" spc="-30" baseline="0" dirty="0">
              <a:solidFill>
                <a:schemeClr val="bg2"/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4225612"/>
            <a:ext cx="859971" cy="825224"/>
          </a:xfrm>
          <a:prstGeom prst="rect">
            <a:avLst/>
          </a:prstGeom>
          <a:effectLst>
            <a:outerShdw blurRad="50800" sx="104000" sy="104000" algn="ctr" rotWithShape="0">
              <a:prstClr val="black">
                <a:alpha val="15000"/>
              </a:prstClr>
            </a:outerShdw>
          </a:effectLst>
        </p:spPr>
      </p:pic>
      <p:sp>
        <p:nvSpPr>
          <p:cNvPr id="4" name="TextBox 3"/>
          <p:cNvSpPr txBox="1"/>
          <p:nvPr userDrawn="1"/>
        </p:nvSpPr>
        <p:spPr>
          <a:xfrm>
            <a:off x="1066800" y="4671060"/>
            <a:ext cx="1066800" cy="304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  <a:buFont typeface="Wingdings" pitchFamily="2" charset="2"/>
              <a:buNone/>
            </a:pPr>
            <a:r>
              <a:rPr lang="en-US" sz="1800" dirty="0" smtClean="0">
                <a:latin typeface="Ubuntu" panose="020B0504030602030204" pitchFamily="34" charset="0"/>
              </a:rPr>
              <a:t>#DOES16</a:t>
            </a:r>
          </a:p>
        </p:txBody>
      </p:sp>
    </p:spTree>
    <p:extLst>
      <p:ext uri="{BB962C8B-B14F-4D97-AF65-F5344CB8AC3E}">
        <p14:creationId xmlns:p14="http://schemas.microsoft.com/office/powerpoint/2010/main" val="2763907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2" r:id="rId3"/>
    <p:sldLayoutId id="2147483670" r:id="rId4"/>
    <p:sldLayoutId id="2147483672" r:id="rId5"/>
    <p:sldLayoutId id="2147483677" r:id="rId6"/>
    <p:sldLayoutId id="2147483671" r:id="rId7"/>
    <p:sldLayoutId id="2147483678" r:id="rId8"/>
    <p:sldLayoutId id="2147483679" r:id="rId9"/>
    <p:sldLayoutId id="2147483680" r:id="rId10"/>
    <p:sldLayoutId id="2147483651" r:id="rId11"/>
    <p:sldLayoutId id="2147483663" r:id="rId12"/>
    <p:sldLayoutId id="2147483664" r:id="rId13"/>
    <p:sldLayoutId id="2147483665" r:id="rId14"/>
    <p:sldLayoutId id="2147483655" r:id="rId15"/>
    <p:sldLayoutId id="2147483668" r:id="rId16"/>
    <p:sldLayoutId id="2147483654" r:id="rId17"/>
    <p:sldLayoutId id="2147483661" r:id="rId18"/>
    <p:sldLayoutId id="2147483669" r:id="rId19"/>
    <p:sldLayoutId id="2147483667" r:id="rId20"/>
    <p:sldLayoutId id="2147483666" r:id="rId21"/>
    <p:sldLayoutId id="2147483656" r:id="rId22"/>
    <p:sldLayoutId id="2147483657" r:id="rId23"/>
    <p:sldLayoutId id="2147483658" r:id="rId24"/>
    <p:sldLayoutId id="2147483674" r:id="rId25"/>
    <p:sldLayoutId id="2147483675" r:id="rId26"/>
    <p:sldLayoutId id="2147483673" r:id="rId27"/>
    <p:sldLayoutId id="2147483676" r:id="rId28"/>
    <p:sldLayoutId id="2147483662" r:id="rId29"/>
    <p:sldLayoutId id="2147483681" r:id="rId30"/>
  </p:sldLayoutIdLst>
  <p:hf hdr="0"/>
  <p:txStyles>
    <p:titleStyle>
      <a:lvl1pPr algn="l" defTabSz="617220" rtl="0" eaLnBrk="1" latinLnBrk="0" hangingPunct="1"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617220" rtl="0" eaLnBrk="1" fontAlgn="auto" latinLnBrk="0" hangingPunct="1">
        <a:lnSpc>
          <a:spcPct val="100000"/>
        </a:lnSpc>
        <a:spcBef>
          <a:spcPts val="135"/>
        </a:spcBef>
        <a:spcAft>
          <a:spcPts val="135"/>
        </a:spcAft>
        <a:buClrTx/>
        <a:buSzTx/>
        <a:buFont typeface="Arial" pitchFamily="34" charset="0"/>
        <a:buNone/>
        <a:tabLst/>
        <a:defRPr sz="2200" kern="1200" baseline="0">
          <a:solidFill>
            <a:srgbClr val="5F5F5F"/>
          </a:solidFill>
          <a:latin typeface="+mn-lt"/>
          <a:ea typeface="+mn-ea"/>
          <a:cs typeface="+mn-cs"/>
        </a:defRPr>
      </a:lvl1pPr>
      <a:lvl2pPr marL="157163" marR="0" indent="-157163" algn="l" defTabSz="617220" rtl="0" eaLnBrk="1" fontAlgn="auto" latinLnBrk="0" hangingPunct="1">
        <a:lnSpc>
          <a:spcPct val="100000"/>
        </a:lnSpc>
        <a:spcBef>
          <a:spcPts val="135"/>
        </a:spcBef>
        <a:spcAft>
          <a:spcPts val="135"/>
        </a:spcAft>
        <a:buClr>
          <a:srgbClr val="01A1E7"/>
        </a:buClr>
        <a:buSzTx/>
        <a:buFont typeface="Arial" panose="020B0604020202020204" pitchFamily="34" charset="0"/>
        <a:buChar char="•"/>
        <a:tabLst/>
        <a:defRPr sz="2000" b="0" kern="1200">
          <a:solidFill>
            <a:srgbClr val="5F5F5F"/>
          </a:solidFill>
          <a:latin typeface="+mn-lt"/>
          <a:ea typeface="+mn-ea"/>
          <a:cs typeface="+mn-cs"/>
        </a:defRPr>
      </a:lvl2pPr>
      <a:lvl3pPr marL="398463" marR="0" indent="-168275" algn="l" defTabSz="617220" rtl="0" eaLnBrk="1" fontAlgn="auto" latinLnBrk="0" hangingPunct="1">
        <a:lnSpc>
          <a:spcPct val="100000"/>
        </a:lnSpc>
        <a:spcBef>
          <a:spcPts val="135"/>
        </a:spcBef>
        <a:spcAft>
          <a:spcPts val="135"/>
        </a:spcAft>
        <a:buClr>
          <a:srgbClr val="01A1E7"/>
        </a:buClr>
        <a:buSzPct val="70000"/>
        <a:buFont typeface="Wingdings" panose="05000000000000000000" pitchFamily="2" charset="2"/>
        <a:buChar char="§"/>
        <a:tabLst/>
        <a:defRPr sz="2000" kern="1200">
          <a:solidFill>
            <a:srgbClr val="5F5F5F"/>
          </a:solidFill>
          <a:latin typeface="+mn-lt"/>
          <a:ea typeface="+mn-ea"/>
          <a:cs typeface="+mn-cs"/>
        </a:defRPr>
      </a:lvl3pPr>
      <a:lvl4pPr marL="630238" marR="0" indent="-168275" algn="l" defTabSz="617220" rtl="0" eaLnBrk="1" fontAlgn="auto" latinLnBrk="0" hangingPunct="1">
        <a:lnSpc>
          <a:spcPct val="100000"/>
        </a:lnSpc>
        <a:spcBef>
          <a:spcPts val="135"/>
        </a:spcBef>
        <a:spcAft>
          <a:spcPts val="135"/>
        </a:spcAft>
        <a:buClr>
          <a:srgbClr val="01A1E7"/>
        </a:buClr>
        <a:buSzPct val="70000"/>
        <a:buFont typeface="Courier New" panose="02070309020205020404" pitchFamily="49" charset="0"/>
        <a:buChar char="o"/>
        <a:tabLst/>
        <a:defRPr sz="1800" kern="1200">
          <a:solidFill>
            <a:srgbClr val="5F5F5F"/>
          </a:solidFill>
          <a:latin typeface="+mn-lt"/>
          <a:ea typeface="+mn-ea"/>
          <a:cs typeface="+mn-cs"/>
        </a:defRPr>
      </a:lvl4pPr>
      <a:lvl5pPr marL="860425" marR="0" indent="-177800" algn="l" defTabSz="617220" rtl="0" eaLnBrk="1" fontAlgn="auto" latinLnBrk="0" hangingPunct="1">
        <a:lnSpc>
          <a:spcPct val="100000"/>
        </a:lnSpc>
        <a:spcBef>
          <a:spcPts val="135"/>
        </a:spcBef>
        <a:spcAft>
          <a:spcPts val="135"/>
        </a:spcAft>
        <a:buClr>
          <a:srgbClr val="01A1E7"/>
        </a:buClr>
        <a:buSzTx/>
        <a:buFont typeface="Arial" panose="020B0604020202020204" pitchFamily="34" charset="0"/>
        <a:buChar char="»"/>
        <a:tabLst/>
        <a:defRPr sz="1800" kern="1200" baseline="0">
          <a:solidFill>
            <a:srgbClr val="5F5F5F"/>
          </a:solidFill>
          <a:latin typeface="+mn-lt"/>
          <a:ea typeface="+mn-ea"/>
          <a:cs typeface="+mn-cs"/>
        </a:defRPr>
      </a:lvl5pPr>
      <a:lvl6pPr marL="0" indent="0" algn="l" defTabSz="617220" rtl="0" eaLnBrk="1" latinLnBrk="0" hangingPunct="1">
        <a:spcBef>
          <a:spcPts val="135"/>
        </a:spcBef>
        <a:spcAft>
          <a:spcPts val="135"/>
        </a:spcAft>
        <a:buFont typeface="Arial" pitchFamily="34" charset="0"/>
        <a:buNone/>
        <a:defRPr sz="1620" kern="1200">
          <a:solidFill>
            <a:schemeClr val="accent5"/>
          </a:solidFill>
          <a:latin typeface="+mn-lt"/>
          <a:ea typeface="+mn-ea"/>
          <a:cs typeface="+mn-cs"/>
        </a:defRPr>
      </a:lvl6pPr>
      <a:lvl7pPr marL="0" indent="0" algn="l" defTabSz="617220" rtl="0" eaLnBrk="1" latinLnBrk="0" hangingPunct="1">
        <a:spcBef>
          <a:spcPts val="135"/>
        </a:spcBef>
        <a:spcAft>
          <a:spcPts val="135"/>
        </a:spcAft>
        <a:buFont typeface="Arial" pitchFamily="34" charset="0"/>
        <a:buNone/>
        <a:defRPr sz="1620" kern="1200">
          <a:solidFill>
            <a:schemeClr val="accent6"/>
          </a:solidFill>
          <a:latin typeface="+mn-lt"/>
          <a:ea typeface="+mn-ea"/>
          <a:cs typeface="+mn-cs"/>
        </a:defRPr>
      </a:lvl7pPr>
      <a:lvl8pPr marL="0" indent="0" algn="l" defTabSz="617220" rtl="0" eaLnBrk="1" latinLnBrk="0" hangingPunct="1">
        <a:spcBef>
          <a:spcPts val="135"/>
        </a:spcBef>
        <a:spcAft>
          <a:spcPts val="135"/>
        </a:spcAft>
        <a:buFont typeface="Arial" pitchFamily="34" charset="0"/>
        <a:buNone/>
        <a:defRPr sz="1620" kern="1200">
          <a:solidFill>
            <a:schemeClr val="accent3"/>
          </a:solidFill>
          <a:latin typeface="+mn-lt"/>
          <a:ea typeface="+mn-ea"/>
          <a:cs typeface="+mn-cs"/>
        </a:defRPr>
      </a:lvl8pPr>
      <a:lvl9pPr marL="0" indent="0" algn="l" defTabSz="617220" rtl="0" eaLnBrk="1" latinLnBrk="0" hangingPunct="1">
        <a:spcBef>
          <a:spcPts val="135"/>
        </a:spcBef>
        <a:spcAft>
          <a:spcPts val="135"/>
        </a:spcAft>
        <a:buFont typeface="Arial" pitchFamily="34" charset="0"/>
        <a:buNone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22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83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305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166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6027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chrisfulton" TargetMode="External"/><Relationship Id="rId4" Type="http://schemas.openxmlformats.org/officeDocument/2006/relationships/hyperlink" Target="http://www.electric-cloud.com" TargetMode="External"/><Relationship Id="rId5" Type="http://schemas.openxmlformats.org/officeDocument/2006/relationships/hyperlink" Target="http://electric-cloud.com/download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fulton@electric-cloud.com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>
            <a:off x="0" y="3972238"/>
            <a:ext cx="1752600" cy="1177612"/>
          </a:xfrm>
          <a:custGeom>
            <a:avLst/>
            <a:gdLst>
              <a:gd name="connsiteX0" fmla="*/ 0 w 1981200"/>
              <a:gd name="connsiteY0" fmla="*/ 1733550 h 1733550"/>
              <a:gd name="connsiteX1" fmla="*/ 990600 w 1981200"/>
              <a:gd name="connsiteY1" fmla="*/ 0 h 1733550"/>
              <a:gd name="connsiteX2" fmla="*/ 1981200 w 1981200"/>
              <a:gd name="connsiteY2" fmla="*/ 1733550 h 1733550"/>
              <a:gd name="connsiteX3" fmla="*/ 0 w 1981200"/>
              <a:gd name="connsiteY3" fmla="*/ 1733550 h 1733550"/>
              <a:gd name="connsiteX0" fmla="*/ 0 w 1981200"/>
              <a:gd name="connsiteY0" fmla="*/ 1752600 h 1752600"/>
              <a:gd name="connsiteX1" fmla="*/ 0 w 1981200"/>
              <a:gd name="connsiteY1" fmla="*/ 0 h 1752600"/>
              <a:gd name="connsiteX2" fmla="*/ 1981200 w 1981200"/>
              <a:gd name="connsiteY2" fmla="*/ 1752600 h 1752600"/>
              <a:gd name="connsiteX3" fmla="*/ 0 w 1981200"/>
              <a:gd name="connsiteY3" fmla="*/ 1752600 h 1752600"/>
              <a:gd name="connsiteX0" fmla="*/ 0 w 2451100"/>
              <a:gd name="connsiteY0" fmla="*/ 1752600 h 1758950"/>
              <a:gd name="connsiteX1" fmla="*/ 0 w 2451100"/>
              <a:gd name="connsiteY1" fmla="*/ 0 h 1758950"/>
              <a:gd name="connsiteX2" fmla="*/ 2451100 w 2451100"/>
              <a:gd name="connsiteY2" fmla="*/ 1758950 h 1758950"/>
              <a:gd name="connsiteX3" fmla="*/ 0 w 2451100"/>
              <a:gd name="connsiteY3" fmla="*/ 1752600 h 1758950"/>
              <a:gd name="connsiteX0" fmla="*/ 0 w 2562514"/>
              <a:gd name="connsiteY0" fmla="*/ 1752600 h 1758950"/>
              <a:gd name="connsiteX1" fmla="*/ 0 w 2562514"/>
              <a:gd name="connsiteY1" fmla="*/ 0 h 1758950"/>
              <a:gd name="connsiteX2" fmla="*/ 2562514 w 2562514"/>
              <a:gd name="connsiteY2" fmla="*/ 1758950 h 1758950"/>
              <a:gd name="connsiteX3" fmla="*/ 0 w 2562514"/>
              <a:gd name="connsiteY3" fmla="*/ 1752600 h 1758950"/>
              <a:gd name="connsiteX0" fmla="*/ 0 w 2562514"/>
              <a:gd name="connsiteY0" fmla="*/ 1715462 h 1721812"/>
              <a:gd name="connsiteX1" fmla="*/ 0 w 2562514"/>
              <a:gd name="connsiteY1" fmla="*/ 0 h 1721812"/>
              <a:gd name="connsiteX2" fmla="*/ 2562514 w 2562514"/>
              <a:gd name="connsiteY2" fmla="*/ 1721812 h 1721812"/>
              <a:gd name="connsiteX3" fmla="*/ 0 w 2562514"/>
              <a:gd name="connsiteY3" fmla="*/ 1715462 h 172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2514" h="1721812">
                <a:moveTo>
                  <a:pt x="0" y="1715462"/>
                </a:moveTo>
                <a:lnTo>
                  <a:pt x="0" y="0"/>
                </a:lnTo>
                <a:lnTo>
                  <a:pt x="2562514" y="1721812"/>
                </a:lnTo>
                <a:lnTo>
                  <a:pt x="0" y="1715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1504950"/>
            <a:ext cx="5943600" cy="914399"/>
          </a:xfrm>
        </p:spPr>
        <p:txBody>
          <a:bodyPr/>
          <a:lstStyle/>
          <a:p>
            <a:pPr algn="l"/>
            <a:r>
              <a:rPr lang="en-US" sz="6000" dirty="0"/>
              <a:t>CD for DBs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5230" y="2952749"/>
            <a:ext cx="6287770" cy="622566"/>
          </a:xfrm>
        </p:spPr>
        <p:txBody>
          <a:bodyPr/>
          <a:lstStyle/>
          <a:p>
            <a:pPr algn="l"/>
            <a:r>
              <a:rPr lang="en-US" dirty="0" smtClean="0"/>
              <a:t>Chris Fulton, </a:t>
            </a:r>
            <a:r>
              <a:rPr lang="en-US" i="1" dirty="0" smtClean="0">
                <a:latin typeface="Trebuchet MS" panose="020B0603020202020204" pitchFamily="34" charset="0"/>
              </a:rPr>
              <a:t>Global Technical Account Manager</a:t>
            </a:r>
            <a:r>
              <a:rPr lang="en-US" dirty="0" smtClean="0">
                <a:latin typeface="Trebuchet MS" panose="020B0603020202020204" pitchFamily="34" charset="0"/>
              </a:rPr>
              <a:t>, </a:t>
            </a:r>
            <a:r>
              <a:rPr lang="en-US" dirty="0">
                <a:latin typeface="Trebuchet MS" panose="020B0603020202020204" pitchFamily="34" charset="0"/>
              </a:rPr>
              <a:t>Electric Cloud</a:t>
            </a:r>
            <a:br>
              <a:rPr lang="en-US" dirty="0">
                <a:latin typeface="Trebuchet MS" panose="020B0603020202020204" pitchFamily="34" charset="0"/>
              </a:rPr>
            </a:b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4095750"/>
            <a:ext cx="1328737" cy="89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 bwMode="gray">
          <a:xfrm>
            <a:off x="2468880" y="2300444"/>
            <a:ext cx="5943600" cy="347505"/>
          </a:xfrm>
          <a:prstGeom prst="rect">
            <a:avLst/>
          </a:prstGeom>
        </p:spPr>
        <p:txBody>
          <a:bodyPr anchor="b"/>
          <a:lstStyle>
            <a:lvl1pPr algn="ctr" defTabSz="61722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/>
              <a:t>Database Deployment Strategies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1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55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Scripts / Rollback Scripts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237" y="819150"/>
            <a:ext cx="6167363" cy="36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7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Scripts / Rollback </a:t>
            </a:r>
            <a:r>
              <a:rPr lang="en-US" dirty="0" smtClean="0"/>
              <a:t>Scripts - Advantages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4801" y="1276351"/>
            <a:ext cx="3763961" cy="1295400"/>
          </a:xfrm>
        </p:spPr>
        <p:txBody>
          <a:bodyPr/>
          <a:lstStyle/>
          <a:p>
            <a:pPr lvl="1"/>
            <a:r>
              <a:rPr lang="en-US" dirty="0" smtClean="0"/>
              <a:t>Fast deployments</a:t>
            </a:r>
          </a:p>
          <a:p>
            <a:pPr lvl="1"/>
            <a:r>
              <a:rPr lang="en-US" dirty="0" smtClean="0"/>
              <a:t>Just run a SQL script!</a:t>
            </a:r>
          </a:p>
          <a:p>
            <a:pPr lvl="1"/>
            <a:r>
              <a:rPr lang="en-US" dirty="0" smtClean="0"/>
              <a:t>Minimal or no downtime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99" y="1276349"/>
            <a:ext cx="4704671" cy="32932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2921000"/>
            <a:ext cx="3535362" cy="15938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</a:rPr>
              <a:t>When it works</a:t>
            </a:r>
          </a:p>
        </p:txBody>
      </p:sp>
    </p:spTree>
    <p:extLst>
      <p:ext uri="{BB962C8B-B14F-4D97-AF65-F5344CB8AC3E}">
        <p14:creationId xmlns:p14="http://schemas.microsoft.com/office/powerpoint/2010/main" val="241276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Scripts / Rollback Scripts -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dirty="0" smtClean="0"/>
              <a:t>Requires developer to never make mistakes</a:t>
            </a:r>
          </a:p>
          <a:p>
            <a:pPr lvl="1"/>
            <a:r>
              <a:rPr lang="en-US" dirty="0" smtClean="0"/>
              <a:t>Requires extensive testing</a:t>
            </a:r>
          </a:p>
          <a:p>
            <a:pPr lvl="2"/>
            <a:r>
              <a:rPr lang="en-US" dirty="0" smtClean="0"/>
              <a:t>How to TRULY test rollback</a:t>
            </a:r>
          </a:p>
          <a:p>
            <a:pPr lvl="1"/>
            <a:r>
              <a:rPr lang="en-US" dirty="0" smtClean="0"/>
              <a:t>Error prone</a:t>
            </a:r>
          </a:p>
          <a:p>
            <a:pPr lvl="1"/>
            <a:r>
              <a:rPr lang="en-US" dirty="0" smtClean="0"/>
              <a:t>How do you merge multiple developers 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530"/>
          <a:stretch/>
        </p:blipFill>
        <p:spPr>
          <a:xfrm>
            <a:off x="4648200" y="956469"/>
            <a:ext cx="4127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Scripts / Rollback Scripts </a:t>
            </a:r>
            <a:r>
              <a:rPr lang="en-US" dirty="0" smtClean="0"/>
              <a:t>– Who should use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dirty="0" smtClean="0"/>
              <a:t>Small Databases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Small development teams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Simple changes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Legacy Databases</a:t>
            </a:r>
          </a:p>
          <a:p>
            <a:pPr lvl="2"/>
            <a:r>
              <a:rPr lang="en-US" dirty="0" smtClean="0"/>
              <a:t>If no other choic</a:t>
            </a:r>
            <a:r>
              <a:rPr lang="en-US" dirty="0"/>
              <a:t>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1039019"/>
            <a:ext cx="3140075" cy="314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7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at Deploy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1117600"/>
            <a:ext cx="4991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1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at </a:t>
            </a:r>
            <a:r>
              <a:rPr lang="en-US" dirty="0" smtClean="0"/>
              <a:t>Deploy - 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Guarantees you are 100% back to previous good state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“Safest” technically speaking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895350"/>
            <a:ext cx="3505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3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at Deploy -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dirty="0" smtClean="0"/>
              <a:t>Every application that depends on the database is 100% down during deploy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Slower deployments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819150"/>
            <a:ext cx="380446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at Deploy </a:t>
            </a:r>
            <a:r>
              <a:rPr lang="en-US" dirty="0" smtClean="0"/>
              <a:t>– Who should use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dirty="0" smtClean="0"/>
              <a:t>Applications that can withstand being down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Smaller databases that backup quickly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Applications that do not share databases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889000"/>
            <a:ext cx="24130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1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DACPAC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dirty="0" smtClean="0"/>
              <a:t>Microsoft’s solution to help solve Database Deployment issues</a:t>
            </a:r>
          </a:p>
          <a:p>
            <a:pPr lvl="1"/>
            <a:r>
              <a:rPr lang="en-US" dirty="0" smtClean="0"/>
              <a:t>Profile</a:t>
            </a:r>
          </a:p>
          <a:p>
            <a:pPr lvl="2"/>
            <a:r>
              <a:rPr lang="en-US" dirty="0" smtClean="0"/>
              <a:t>How do I run the DACPAC</a:t>
            </a:r>
          </a:p>
          <a:p>
            <a:pPr lvl="1"/>
            <a:r>
              <a:rPr lang="en-US" dirty="0" smtClean="0"/>
              <a:t>DACPAC</a:t>
            </a:r>
          </a:p>
          <a:p>
            <a:pPr lvl="2"/>
            <a:r>
              <a:rPr lang="en-US" dirty="0" smtClean="0"/>
              <a:t>What changes did I make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dirty="0" smtClean="0"/>
              <a:t>Looks at what is on the database currently and compares to changes in DACPAC then applies changes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724150"/>
            <a:ext cx="1670050" cy="16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7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Database Deployments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78705"/>
          <a:stretch/>
        </p:blipFill>
        <p:spPr>
          <a:xfrm>
            <a:off x="152400" y="666750"/>
            <a:ext cx="1879600" cy="3136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39116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 smtClean="0"/>
              <a:t>Manual Prod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0864" r="58273"/>
          <a:stretch/>
        </p:blipFill>
        <p:spPr>
          <a:xfrm>
            <a:off x="1993900" y="666750"/>
            <a:ext cx="1841500" cy="3136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33600" y="39116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 smtClean="0"/>
              <a:t>Manual DB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41871" r="39568"/>
          <a:stretch/>
        </p:blipFill>
        <p:spPr>
          <a:xfrm>
            <a:off x="3848100" y="666750"/>
            <a:ext cx="1638300" cy="31369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962400" y="39116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 smtClean="0"/>
              <a:t>Auto </a:t>
            </a:r>
            <a:r>
              <a:rPr lang="en-US" sz="1600" dirty="0" err="1" smtClean="0"/>
              <a:t>DBl</a:t>
            </a:r>
            <a:endParaRPr lang="en-US" sz="1600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62158" r="15540"/>
          <a:stretch/>
        </p:blipFill>
        <p:spPr>
          <a:xfrm>
            <a:off x="5638800" y="666750"/>
            <a:ext cx="1968500" cy="31369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38800" y="391795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 smtClean="0"/>
              <a:t>Auto DB++</a:t>
            </a:r>
          </a:p>
        </p:txBody>
      </p:sp>
      <p:sp>
        <p:nvSpPr>
          <p:cNvPr id="3" name="Rectangle 2"/>
          <p:cNvSpPr/>
          <p:nvPr/>
        </p:nvSpPr>
        <p:spPr>
          <a:xfrm>
            <a:off x="7162800" y="3073400"/>
            <a:ext cx="685800" cy="730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81151"/>
          <a:stretch/>
        </p:blipFill>
        <p:spPr>
          <a:xfrm>
            <a:off x="7315200" y="666750"/>
            <a:ext cx="1663700" cy="31369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15200" y="39116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dirty="0" smtClean="0"/>
              <a:t>DB Anywhere</a:t>
            </a:r>
          </a:p>
        </p:txBody>
      </p:sp>
    </p:spTree>
    <p:extLst>
      <p:ext uri="{BB962C8B-B14F-4D97-AF65-F5344CB8AC3E}">
        <p14:creationId xmlns:p14="http://schemas.microsoft.com/office/powerpoint/2010/main" val="212863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DACPAC - Advantages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dirty="0" smtClean="0"/>
              <a:t>Creates easier rollbacks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Deploy the previous DACPAC</a:t>
            </a:r>
          </a:p>
          <a:p>
            <a:pPr lvl="3"/>
            <a:r>
              <a:rPr lang="en-US" dirty="0" err="1" smtClean="0"/>
              <a:t>ElectricFlow</a:t>
            </a:r>
            <a:r>
              <a:rPr lang="en-US" dirty="0" smtClean="0"/>
              <a:t>™ lets you do this Automatically!</a:t>
            </a:r>
          </a:p>
          <a:p>
            <a:pPr lvl="3"/>
            <a:r>
              <a:rPr lang="en-US" dirty="0" smtClean="0"/>
              <a:t>Works well with multiple developers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VisualStudio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726440"/>
            <a:ext cx="3824182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1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DACPAC - Disadvantages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dirty="0" smtClean="0"/>
              <a:t>Requires well written profile</a:t>
            </a:r>
          </a:p>
          <a:p>
            <a:pPr lvl="2"/>
            <a:r>
              <a:rPr lang="en-US" dirty="0" smtClean="0"/>
              <a:t>Poorly written can cause data loss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Microsoft only solution</a:t>
            </a:r>
          </a:p>
          <a:p>
            <a:pPr lvl="2"/>
            <a:r>
              <a:rPr lang="en-US" dirty="0" smtClean="0"/>
              <a:t>Not for Oracle or other DB’s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Relatively new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57300"/>
            <a:ext cx="4018699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6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DACPAC – Who should use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dirty="0" smtClean="0"/>
              <a:t>Microsoft only shops that are on a newer version of </a:t>
            </a:r>
            <a:r>
              <a:rPr lang="en-US" dirty="0" err="1" smtClean="0"/>
              <a:t>SqlServer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 who use a version of </a:t>
            </a:r>
            <a:r>
              <a:rPr lang="en-US" dirty="0" err="1" smtClean="0"/>
              <a:t>SqlServer</a:t>
            </a:r>
            <a:r>
              <a:rPr lang="en-US" dirty="0" smtClean="0"/>
              <a:t> that supports them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4775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4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DB Deployment 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dirty="0" err="1" smtClean="0"/>
              <a:t>DBMaestro</a:t>
            </a:r>
            <a:endParaRPr lang="en-US" dirty="0" smtClean="0"/>
          </a:p>
          <a:p>
            <a:pPr lvl="1"/>
            <a:r>
              <a:rPr lang="en-US" dirty="0" err="1" smtClean="0"/>
              <a:t>Redgate</a:t>
            </a:r>
            <a:endParaRPr lang="en-US" dirty="0"/>
          </a:p>
          <a:p>
            <a:pPr lvl="1"/>
            <a:r>
              <a:rPr lang="en-US" dirty="0" smtClean="0"/>
              <a:t>Many Many more</a:t>
            </a:r>
          </a:p>
        </p:txBody>
      </p:sp>
    </p:spTree>
    <p:extLst>
      <p:ext uri="{BB962C8B-B14F-4D97-AF65-F5344CB8AC3E}">
        <p14:creationId xmlns:p14="http://schemas.microsoft.com/office/powerpoint/2010/main" val="405295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30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do it – Deploy all at once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dirty="0" smtClean="0"/>
              <a:t>Deploy all at once to all machines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Run individual tests after deployment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Rollback all at once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12395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3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do it – Deploy all at once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801" y="1276351"/>
            <a:ext cx="3763961" cy="1981200"/>
          </a:xfrm>
        </p:spPr>
        <p:txBody>
          <a:bodyPr/>
          <a:lstStyle/>
          <a:p>
            <a:pPr lvl="1"/>
            <a:r>
              <a:rPr lang="en-US" sz="2400" dirty="0" smtClean="0"/>
              <a:t>Advantages</a:t>
            </a:r>
          </a:p>
          <a:p>
            <a:pPr lvl="2"/>
            <a:r>
              <a:rPr lang="en-US" sz="2200" dirty="0" smtClean="0"/>
              <a:t>Super fast deployments</a:t>
            </a:r>
          </a:p>
          <a:p>
            <a:pPr lvl="2"/>
            <a:r>
              <a:rPr lang="en-US" sz="2200" dirty="0" smtClean="0"/>
              <a:t>On Success, things are already out there</a:t>
            </a:r>
          </a:p>
          <a:p>
            <a:pPr lvl="1"/>
            <a:endParaRPr lang="en-US" sz="2200" dirty="0" smtClean="0"/>
          </a:p>
          <a:p>
            <a:pPr lvl="1"/>
            <a:endParaRPr lang="en-US" sz="2200" dirty="0" smtClean="0"/>
          </a:p>
          <a:p>
            <a:pPr lvl="1"/>
            <a:endParaRPr lang="en-US" sz="2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sz="2400" dirty="0" smtClean="0"/>
              <a:t>Disadvantages</a:t>
            </a:r>
          </a:p>
          <a:p>
            <a:pPr lvl="2"/>
            <a:r>
              <a:rPr lang="en-US" sz="2200" dirty="0" smtClean="0"/>
              <a:t>Dangerous if you have failures</a:t>
            </a:r>
          </a:p>
          <a:p>
            <a:pPr lvl="2"/>
            <a:r>
              <a:rPr lang="en-US" sz="2200" dirty="0" smtClean="0"/>
              <a:t>Could bring down entire system</a:t>
            </a:r>
          </a:p>
          <a:p>
            <a:pPr lvl="2"/>
            <a:r>
              <a:rPr lang="en-US" sz="2200" dirty="0" smtClean="0"/>
              <a:t>Not a lot of time to test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3454400"/>
            <a:ext cx="4114800" cy="762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Not recommended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99995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724400" y="2495550"/>
            <a:ext cx="3733800" cy="16002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4800600" y="2641600"/>
            <a:ext cx="3581400" cy="234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b="1" dirty="0" smtClean="0"/>
              <a:t>Deploy Application Cluster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62000" y="2495550"/>
            <a:ext cx="3733800" cy="16002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 smtClean="0"/>
          </a:p>
        </p:txBody>
      </p:sp>
      <p:sp>
        <p:nvSpPr>
          <p:cNvPr id="11" name="Rectangle 10"/>
          <p:cNvSpPr/>
          <p:nvPr/>
        </p:nvSpPr>
        <p:spPr>
          <a:xfrm>
            <a:off x="4724400" y="742950"/>
            <a:ext cx="3733800" cy="1600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 smtClean="0"/>
          </a:p>
        </p:txBody>
      </p:sp>
      <p:sp>
        <p:nvSpPr>
          <p:cNvPr id="10" name="Rectangle 9"/>
          <p:cNvSpPr/>
          <p:nvPr/>
        </p:nvSpPr>
        <p:spPr>
          <a:xfrm>
            <a:off x="762000" y="742950"/>
            <a:ext cx="3733800" cy="1600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deploy (Canary)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200150"/>
            <a:ext cx="99060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130300"/>
            <a:ext cx="1018540" cy="1018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340" y="1130300"/>
            <a:ext cx="1018540" cy="1018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260" y="1130300"/>
            <a:ext cx="1018540" cy="1018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0150"/>
            <a:ext cx="990600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200150"/>
            <a:ext cx="990600" cy="990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76400" y="895350"/>
            <a:ext cx="2057400" cy="234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b="1" dirty="0" smtClean="0"/>
              <a:t>Database Cluster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62600" y="895350"/>
            <a:ext cx="2057400" cy="234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b="1" dirty="0" smtClean="0"/>
              <a:t>Application Cluster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200" y="2641600"/>
            <a:ext cx="3581400" cy="234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b="1" dirty="0" smtClean="0"/>
              <a:t>Deploy Database Cluster</a:t>
            </a:r>
          </a:p>
        </p:txBody>
      </p:sp>
    </p:spTree>
    <p:extLst>
      <p:ext uri="{BB962C8B-B14F-4D97-AF65-F5344CB8AC3E}">
        <p14:creationId xmlns:p14="http://schemas.microsoft.com/office/powerpoint/2010/main" val="38030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44444  E" pathEditMode="relative" ptsTypes="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44444  E" pathEditMode="relative" ptsTypes="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44444  E" pathEditMode="relative" ptsTypes="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44444  E" pathEditMode="relative" ptsTypes="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44444  E" pathEditMode="relative" ptsTypes="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44444  E" pathEditMode="relative" ptsTypes="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15" grpId="0" animBg="1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Deploy - Advantages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Allows you to test on a subset of users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On failure, you do not bring down everyone.  Simply re-point the users on the new deploy cluster back to the original cluster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Allows you to give a “sneak peek” to a subset of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8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Deploy - </a:t>
            </a:r>
            <a:r>
              <a:rPr lang="en-US" dirty="0" smtClean="0"/>
              <a:t>Disadvantages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86860" y="1314450"/>
            <a:ext cx="5080000" cy="3810000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 bwMode="gray">
          <a:xfrm>
            <a:off x="304801" y="1047750"/>
            <a:ext cx="4800600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200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2841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 sz="2000" b="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2pPr>
            <a:lvl3pPr marL="4619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 sz="20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3pPr>
            <a:lvl4pPr marL="630238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 sz="1800" kern="120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4pPr>
            <a:lvl5pPr marL="860425" marR="0" indent="-230188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 sz="1800" kern="1200" baseline="0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5pPr>
            <a:lvl6pPr marL="0" indent="0" algn="l" defTabSz="617220" rtl="0" eaLnBrk="1" latinLnBrk="0" hangingPunct="1">
              <a:spcBef>
                <a:spcPts val="135"/>
              </a:spcBef>
              <a:spcAft>
                <a:spcPts val="135"/>
              </a:spcAft>
              <a:buFont typeface="Arial" pitchFamily="34" charset="0"/>
              <a:buNone/>
              <a:defRPr sz="162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6pPr>
            <a:lvl7pPr marL="0" indent="0" algn="l" defTabSz="617220" rtl="0" eaLnBrk="1" latinLnBrk="0" hangingPunct="1">
              <a:spcBef>
                <a:spcPts val="135"/>
              </a:spcBef>
              <a:spcAft>
                <a:spcPts val="135"/>
              </a:spcAft>
              <a:buFont typeface="Arial" pitchFamily="34" charset="0"/>
              <a:buNone/>
              <a:defRPr sz="162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0" indent="0" algn="l" defTabSz="617220" rtl="0" eaLnBrk="1" latinLnBrk="0" hangingPunct="1">
              <a:spcBef>
                <a:spcPts val="135"/>
              </a:spcBef>
              <a:spcAft>
                <a:spcPts val="135"/>
              </a:spcAft>
              <a:buFont typeface="Arial" pitchFamily="34" charset="0"/>
              <a:buNone/>
              <a:defRPr sz="162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0" indent="0" algn="l" defTabSz="617220" rtl="0" eaLnBrk="1" latinLnBrk="0" hangingPunct="1">
              <a:spcBef>
                <a:spcPts val="135"/>
              </a:spcBef>
              <a:spcAft>
                <a:spcPts val="135"/>
              </a:spcAft>
              <a:buFont typeface="Arial" pitchFamily="34" charset="0"/>
              <a:buNone/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mtClean="0"/>
              <a:t>Can be complex to maintain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Requires more infrastructure to maintain more clusters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Often requires application changes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Requires synchronizing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25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the Database Important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dirty="0" smtClean="0"/>
              <a:t>Contains logic and critical business data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“brains” of an application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Making changes to a database is much like doing brain surgery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3950"/>
            <a:ext cx="3996267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2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Rolling deployment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1123950"/>
            <a:ext cx="3733800" cy="1600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11300"/>
            <a:ext cx="1018540" cy="10185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200" y="1276350"/>
            <a:ext cx="2057400" cy="234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b="1" dirty="0" smtClean="0"/>
              <a:t>Database Cluster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4953000" y="1123950"/>
            <a:ext cx="3733800" cy="1600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581150"/>
            <a:ext cx="990600" cy="990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140" y="1504950"/>
            <a:ext cx="1018540" cy="10185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060" y="1504950"/>
            <a:ext cx="1018540" cy="10185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91200" y="1276350"/>
            <a:ext cx="2057400" cy="234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1600" b="1" dirty="0" smtClean="0"/>
              <a:t>Application Cluster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20060" y="3181350"/>
            <a:ext cx="3304540" cy="1219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</a:pPr>
            <a:r>
              <a:rPr lang="en-US" sz="48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Test</a:t>
            </a:r>
            <a:endParaRPr lang="en-US" sz="4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140" y="1511300"/>
            <a:ext cx="1018540" cy="1018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060" y="1511300"/>
            <a:ext cx="1018540" cy="10185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581150"/>
            <a:ext cx="990600" cy="990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1581150"/>
            <a:ext cx="990600" cy="99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581150"/>
            <a:ext cx="990600" cy="990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15811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2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</a:t>
            </a:r>
            <a:r>
              <a:rPr lang="en-US" dirty="0" smtClean="0"/>
              <a:t>deployment - Advantages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4801" y="1047750"/>
            <a:ext cx="3533983" cy="3293269"/>
          </a:xfrm>
        </p:spPr>
        <p:txBody>
          <a:bodyPr/>
          <a:lstStyle/>
          <a:p>
            <a:pPr lvl="1"/>
            <a:r>
              <a:rPr lang="en-US" sz="1600" dirty="0" smtClean="0"/>
              <a:t>No clone of infrastructure required</a:t>
            </a:r>
          </a:p>
          <a:p>
            <a:pPr lvl="1"/>
            <a:r>
              <a:rPr lang="en-US" sz="1600" dirty="0" smtClean="0"/>
              <a:t>Allows </a:t>
            </a:r>
            <a:r>
              <a:rPr lang="en-US" sz="1600" dirty="0"/>
              <a:t>you to do some testing before rolling out to all machines</a:t>
            </a:r>
          </a:p>
          <a:p>
            <a:pPr lvl="3"/>
            <a:r>
              <a:rPr lang="en-US" sz="1400" dirty="0"/>
              <a:t>If something breaks you can simply remove the machines you deployed to from the cluster (little to no downtime</a:t>
            </a:r>
            <a:r>
              <a:rPr lang="en-US" sz="1400" dirty="0" smtClean="0"/>
              <a:t>)</a:t>
            </a:r>
          </a:p>
          <a:p>
            <a:pPr lvl="1"/>
            <a:r>
              <a:rPr lang="en-US" sz="1600" dirty="0" smtClean="0"/>
              <a:t>If you already have a cluster for your DB and Application, little or no changes are required</a:t>
            </a:r>
          </a:p>
          <a:p>
            <a:pPr lvl="1"/>
            <a:r>
              <a:rPr lang="en-US" sz="1600" dirty="0" smtClean="0"/>
              <a:t>Natively built into </a:t>
            </a:r>
            <a:r>
              <a:rPr lang="en-US" sz="1600" dirty="0" err="1" smtClean="0"/>
              <a:t>ElectricFlow</a:t>
            </a:r>
            <a:r>
              <a:rPr lang="en-US" sz="1600" dirty="0" smtClean="0"/>
              <a:t>™</a:t>
            </a:r>
          </a:p>
        </p:txBody>
      </p:sp>
      <p:pic>
        <p:nvPicPr>
          <p:cNvPr id="7" name="Picture 6" descr="rolling deplo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784" y="707724"/>
            <a:ext cx="5305216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4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Rolling Deployment - Disadvantages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pPr lvl="1"/>
            <a:r>
              <a:rPr lang="en-US" dirty="0" smtClean="0"/>
              <a:t>Version mismatch could cause issues depending on the application and architecture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Requires you to have clustered environment for your DB and Application</a:t>
            </a:r>
          </a:p>
          <a:p>
            <a:pPr lvl="2"/>
            <a:r>
              <a:rPr lang="en-US" b="1" dirty="0" smtClean="0"/>
              <a:t>(This is a best practice!!!)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Could cause a complex overhead in scripts, unless using a tool like </a:t>
            </a:r>
            <a:r>
              <a:rPr lang="en-US" dirty="0" err="1" smtClean="0"/>
              <a:t>ElectricFlow</a:t>
            </a:r>
            <a:r>
              <a:rPr lang="en-US" dirty="0" smtClean="0"/>
              <a:t>™</a:t>
            </a:r>
          </a:p>
          <a:p>
            <a:pPr marL="52388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96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Take </a:t>
            </a:r>
            <a:r>
              <a:rPr lang="en-US" dirty="0" err="1" smtClean="0"/>
              <a:t>Aways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81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remember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 numCol="2"/>
          <a:lstStyle/>
          <a:p>
            <a:pPr lvl="1"/>
            <a:r>
              <a:rPr lang="en-US" dirty="0" smtClean="0"/>
              <a:t>Don’t treat the database as the stepchild </a:t>
            </a:r>
          </a:p>
          <a:p>
            <a:pPr lvl="3"/>
            <a:r>
              <a:rPr lang="en-US" dirty="0" smtClean="0"/>
              <a:t>Consider Databases from the start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Different solutions fit different situations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Consider failure when coming up with a deployment strategy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Follow </a:t>
            </a:r>
            <a:r>
              <a:rPr lang="en-US" dirty="0" smtClean="0"/>
              <a:t>best practices</a:t>
            </a:r>
          </a:p>
          <a:p>
            <a:pPr lvl="3"/>
            <a:r>
              <a:rPr lang="en-US" dirty="0" smtClean="0"/>
              <a:t>Backups, Clones, testing failure,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Version the database metadata along with the process </a:t>
            </a:r>
          </a:p>
        </p:txBody>
      </p:sp>
    </p:spTree>
    <p:extLst>
      <p:ext uri="{BB962C8B-B14F-4D97-AF65-F5344CB8AC3E}">
        <p14:creationId xmlns:p14="http://schemas.microsoft.com/office/powerpoint/2010/main" val="107096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to 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Email: </a:t>
            </a:r>
            <a:r>
              <a:rPr lang="en-US" dirty="0" smtClean="0">
                <a:hlinkClick r:id="rId2"/>
              </a:rPr>
              <a:t>cfulton@electric-cloud.com</a:t>
            </a:r>
            <a:endParaRPr lang="en-US" dirty="0" smtClean="0"/>
          </a:p>
          <a:p>
            <a:r>
              <a:rPr lang="en-US" dirty="0"/>
              <a:t>LinkedIn: </a:t>
            </a:r>
            <a:r>
              <a:rPr lang="en-US" dirty="0">
                <a:hlinkClick r:id="rId3"/>
              </a:rPr>
              <a:t>https://www.linkedin.com/in/</a:t>
            </a:r>
            <a:r>
              <a:rPr lang="en-US" dirty="0" smtClean="0">
                <a:hlinkClick r:id="rId3"/>
              </a:rPr>
              <a:t>chrisfulton</a:t>
            </a:r>
            <a:endParaRPr lang="en-US" dirty="0" smtClean="0"/>
          </a:p>
          <a:p>
            <a:r>
              <a:rPr lang="en-US" dirty="0" smtClean="0"/>
              <a:t>Company: </a:t>
            </a:r>
            <a:r>
              <a:rPr lang="en-US" dirty="0" smtClean="0">
                <a:hlinkClick r:id="rId4"/>
              </a:rPr>
              <a:t>http://www.electric-cloud.com</a:t>
            </a:r>
            <a:endParaRPr lang="en-US" dirty="0" smtClean="0"/>
          </a:p>
          <a:p>
            <a:r>
              <a:rPr lang="en-US" dirty="0" smtClean="0"/>
              <a:t>Try </a:t>
            </a:r>
            <a:r>
              <a:rPr lang="en-US" dirty="0"/>
              <a:t>us out: </a:t>
            </a:r>
            <a:r>
              <a:rPr lang="en-US" dirty="0">
                <a:hlinkClick r:id="rId5"/>
              </a:rPr>
              <a:t>http://electric-cloud.com</a:t>
            </a:r>
            <a:r>
              <a:rPr lang="en-US" dirty="0" smtClean="0">
                <a:hlinkClick r:id="rId5"/>
              </a:rPr>
              <a:t>/electricflow/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09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9468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complicated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1" y="1276350"/>
            <a:ext cx="4373136" cy="3293269"/>
          </a:xfrm>
        </p:spPr>
        <p:txBody>
          <a:bodyPr/>
          <a:lstStyle/>
          <a:p>
            <a:pPr lvl="1"/>
            <a:r>
              <a:rPr lang="en-US" sz="1800" dirty="0" smtClean="0"/>
              <a:t>More than one application</a:t>
            </a:r>
            <a:r>
              <a:rPr lang="mr-IN" sz="1800" dirty="0" smtClean="0"/>
              <a:t>…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Multiple databases per server</a:t>
            </a:r>
            <a:r>
              <a:rPr lang="mr-IN" sz="1800" dirty="0" smtClean="0"/>
              <a:t>…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Most critical data</a:t>
            </a:r>
            <a:r>
              <a:rPr lang="mr-IN" sz="1800" dirty="0" smtClean="0"/>
              <a:t>…</a:t>
            </a:r>
            <a:endParaRPr lang="en-US" sz="1800" dirty="0" smtClean="0"/>
          </a:p>
          <a:p>
            <a:pPr lvl="2"/>
            <a:r>
              <a:rPr lang="en-US" sz="1800" dirty="0" smtClean="0"/>
              <a:t>If you lose data from a database, you lose critical customer data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Ouch. Schema Changes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37" y="971550"/>
            <a:ext cx="4237463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0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Things to consider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dirty="0" smtClean="0"/>
              <a:t>What applications does this deployment affect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What </a:t>
            </a:r>
            <a:r>
              <a:rPr lang="en-US" dirty="0" smtClean="0"/>
              <a:t>testing should be done (before/during/after)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dirty="0" smtClean="0"/>
              <a:t>What do you do if testing breaks</a:t>
            </a:r>
          </a:p>
          <a:p>
            <a:pPr lvl="3"/>
            <a:r>
              <a:rPr lang="en-US" dirty="0" smtClean="0"/>
              <a:t>Automated Rollback?</a:t>
            </a:r>
          </a:p>
          <a:p>
            <a:pPr lvl="3"/>
            <a:r>
              <a:rPr lang="en-US" dirty="0" smtClean="0"/>
              <a:t>Manual Intervention?</a:t>
            </a:r>
          </a:p>
          <a:p>
            <a:pPr lvl="3"/>
            <a:r>
              <a:rPr lang="en-US" dirty="0" smtClean="0"/>
              <a:t>Who decides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378" y="2647950"/>
            <a:ext cx="1473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0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Rollback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sz="1600" dirty="0" smtClean="0"/>
              <a:t>At what point did it fail</a:t>
            </a:r>
          </a:p>
          <a:p>
            <a:pPr lvl="2"/>
            <a:r>
              <a:rPr lang="en-US" sz="1600" dirty="0" smtClean="0"/>
              <a:t>Did I corrupt tables</a:t>
            </a:r>
          </a:p>
          <a:p>
            <a:pPr lvl="2"/>
            <a:r>
              <a:rPr lang="en-US" sz="1600" dirty="0" smtClean="0"/>
              <a:t>Do I have partially updated data</a:t>
            </a:r>
          </a:p>
          <a:p>
            <a:pPr lvl="2"/>
            <a:r>
              <a:rPr lang="en-US" sz="1600" dirty="0" smtClean="0"/>
              <a:t>Is it partially deployed</a:t>
            </a:r>
          </a:p>
          <a:p>
            <a:pPr lvl="1"/>
            <a:endParaRPr lang="en-US" sz="1600" dirty="0" smtClean="0"/>
          </a:p>
          <a:p>
            <a:pPr lvl="1"/>
            <a:r>
              <a:rPr lang="en-US" sz="1600" dirty="0" smtClean="0"/>
              <a:t>Was </a:t>
            </a:r>
            <a:r>
              <a:rPr lang="en-US" sz="1600" dirty="0" smtClean="0"/>
              <a:t>the system running when </a:t>
            </a:r>
            <a:r>
              <a:rPr lang="en-US" sz="1600" dirty="0" smtClean="0"/>
              <a:t>updating</a:t>
            </a:r>
            <a:endParaRPr lang="en-US" sz="1600" dirty="0" smtClean="0"/>
          </a:p>
          <a:p>
            <a:pPr lvl="2"/>
            <a:r>
              <a:rPr lang="en-US" sz="1600" dirty="0" smtClean="0"/>
              <a:t>Do I have some records updated/changed since start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90550"/>
            <a:ext cx="3176326" cy="352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6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sz="1800" dirty="0" smtClean="0"/>
              <a:t>Who owns the </a:t>
            </a:r>
            <a:r>
              <a:rPr lang="en-US" sz="1800" dirty="0" smtClean="0"/>
              <a:t>automation?</a:t>
            </a:r>
            <a:endParaRPr lang="en-US" sz="1800" dirty="0" smtClean="0"/>
          </a:p>
          <a:p>
            <a:pPr lvl="1"/>
            <a:r>
              <a:rPr lang="en-US" sz="1800" dirty="0" smtClean="0"/>
              <a:t>How does the automation determine </a:t>
            </a:r>
            <a:r>
              <a:rPr lang="en-US" sz="1800" dirty="0" smtClean="0"/>
              <a:t>success/fail?</a:t>
            </a:r>
            <a:endParaRPr lang="en-US" sz="1800" dirty="0" smtClean="0"/>
          </a:p>
          <a:p>
            <a:pPr lvl="1"/>
            <a:r>
              <a:rPr lang="en-US" sz="1800" dirty="0" smtClean="0"/>
              <a:t>What if I do </a:t>
            </a:r>
            <a:r>
              <a:rPr lang="en-US" sz="1800" dirty="0" smtClean="0"/>
              <a:t>fail?</a:t>
            </a:r>
            <a:endParaRPr lang="en-US" sz="1800" dirty="0" smtClean="0"/>
          </a:p>
          <a:p>
            <a:pPr lvl="1"/>
            <a:r>
              <a:rPr lang="en-US" sz="1800" dirty="0" smtClean="0"/>
              <a:t>What tool to </a:t>
            </a:r>
            <a:r>
              <a:rPr lang="en-US" sz="1800" dirty="0" smtClean="0"/>
              <a:t>use?</a:t>
            </a:r>
            <a:endParaRPr lang="en-US" sz="1800" dirty="0" smtClean="0"/>
          </a:p>
          <a:p>
            <a:pPr lvl="1"/>
            <a:r>
              <a:rPr lang="en-US" sz="1800" dirty="0" smtClean="0"/>
              <a:t>Supported </a:t>
            </a:r>
            <a:r>
              <a:rPr lang="en-US" sz="1800" dirty="0" smtClean="0"/>
              <a:t>features</a:t>
            </a:r>
          </a:p>
          <a:p>
            <a:pPr lvl="2"/>
            <a:r>
              <a:rPr lang="en-US" sz="1800" dirty="0" smtClean="0"/>
              <a:t>Automatic </a:t>
            </a:r>
            <a:r>
              <a:rPr lang="en-US" sz="1800" dirty="0" smtClean="0"/>
              <a:t>Rollback?</a:t>
            </a:r>
            <a:endParaRPr lang="en-US" sz="1800" dirty="0" smtClean="0"/>
          </a:p>
          <a:p>
            <a:pPr lvl="2"/>
            <a:r>
              <a:rPr lang="en-US" sz="1800" dirty="0" smtClean="0"/>
              <a:t>Rolling </a:t>
            </a:r>
            <a:r>
              <a:rPr lang="en-US" sz="1800" dirty="0" smtClean="0"/>
              <a:t>Deployments?</a:t>
            </a:r>
            <a:endParaRPr lang="en-US" sz="1800" dirty="0" smtClean="0"/>
          </a:p>
          <a:p>
            <a:pPr lvl="1"/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762" y="971550"/>
            <a:ext cx="4525077" cy="307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6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Development / Infrastructure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640261" y="1276350"/>
            <a:ext cx="3970339" cy="3293269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r>
              <a:rPr lang="en-US" dirty="0" smtClean="0"/>
              <a:t>How do developers merge code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How do you integrate developers work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How do you handle distributed systems across the world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81150"/>
            <a:ext cx="3750144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8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Electric Cloud PPT Template 16x9-20140718.1">
  <a:themeElements>
    <a:clrScheme name="Electric Cloud">
      <a:dk1>
        <a:srgbClr val="111111"/>
      </a:dk1>
      <a:lt1>
        <a:srgbClr val="FFFFFF"/>
      </a:lt1>
      <a:dk2>
        <a:srgbClr val="A0A0A0"/>
      </a:dk2>
      <a:lt2>
        <a:srgbClr val="505050"/>
      </a:lt2>
      <a:accent1>
        <a:srgbClr val="01A1E7"/>
      </a:accent1>
      <a:accent2>
        <a:srgbClr val="FE9901"/>
      </a:accent2>
      <a:accent3>
        <a:srgbClr val="00A99D"/>
      </a:accent3>
      <a:accent4>
        <a:srgbClr val="FF490B"/>
      </a:accent4>
      <a:accent5>
        <a:srgbClr val="05C8CD"/>
      </a:accent5>
      <a:accent6>
        <a:srgbClr val="5ECCFE"/>
      </a:accent6>
      <a:hlink>
        <a:srgbClr val="00A1E7"/>
      </a:hlink>
      <a:folHlink>
        <a:srgbClr val="FE9901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lIns="72000" tIns="72000" rIns="72000" bIns="72000" rtlCol="0" anchor="ctr"/>
      <a:lstStyle>
        <a:defPPr algn="ctr">
          <a:spcBef>
            <a:spcPts val="300"/>
          </a:spcBef>
          <a:spcAft>
            <a:spcPts val="300"/>
          </a:spcAft>
          <a:defRPr b="1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80975" indent="-180975">
          <a:spcBef>
            <a:spcPts val="200"/>
          </a:spcBef>
          <a:spcAft>
            <a:spcPts val="200"/>
          </a:spcAft>
          <a:buClr>
            <a:schemeClr val="accent1"/>
          </a:buClr>
          <a:buSzPct val="70000"/>
          <a:buFont typeface="Wingdings" pitchFamily="2" charset="2"/>
          <a:buChar char="n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title2.pptx" id="{453840BD-3BFB-4F5A-9E53-A92418177D62}" vid="{CC85FA32-56F0-444A-93DB-CDABF849B46F}"/>
    </a:ext>
  </a:extLst>
</a:theme>
</file>

<file path=ppt/theme/theme2.xml><?xml version="1.0" encoding="utf-8"?>
<a:theme xmlns:a="http://schemas.openxmlformats.org/drawingml/2006/main" name="Larissa">
  <a:themeElements>
    <a:clrScheme name="Canto">
      <a:dk1>
        <a:sysClr val="windowText" lastClr="000000"/>
      </a:dk1>
      <a:lt1>
        <a:sysClr val="window" lastClr="FFFFFF"/>
      </a:lt1>
      <a:dk2>
        <a:srgbClr val="A0A0A0"/>
      </a:dk2>
      <a:lt2>
        <a:srgbClr val="505050"/>
      </a:lt2>
      <a:accent1>
        <a:srgbClr val="00AABE"/>
      </a:accent1>
      <a:accent2>
        <a:srgbClr val="B8E6EB"/>
      </a:accent2>
      <a:accent3>
        <a:srgbClr val="8FC888"/>
      </a:accent3>
      <a:accent4>
        <a:srgbClr val="DDEFDB"/>
      </a:accent4>
      <a:accent5>
        <a:srgbClr val="F00046"/>
      </a:accent5>
      <a:accent6>
        <a:srgbClr val="FA9100"/>
      </a:accent6>
      <a:hlink>
        <a:srgbClr val="00AABE"/>
      </a:hlink>
      <a:folHlink>
        <a:srgbClr val="00AABE"/>
      </a:folHlink>
    </a:clrScheme>
    <a:fontScheme name="Canto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lIns="72000" tIns="72000" rIns="72000" bIns="72000" rtlCol="0" anchor="ctr"/>
      <a:lstStyle>
        <a:defPPr algn="ctr">
          <a:spcBef>
            <a:spcPts val="200"/>
          </a:spcBef>
          <a:spcAft>
            <a:spcPts val="200"/>
          </a:spcAft>
          <a:defRPr sz="1400" b="1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80975" indent="-180975">
          <a:spcBef>
            <a:spcPts val="200"/>
          </a:spcBef>
          <a:spcAft>
            <a:spcPts val="200"/>
          </a:spcAft>
          <a:buClr>
            <a:schemeClr val="accent1"/>
          </a:buClr>
          <a:buSzPct val="70000"/>
          <a:buFont typeface="Wingdings" pitchFamily="2" charset="2"/>
          <a:buChar char="n"/>
          <a:defRPr sz="11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Canto">
      <a:dk1>
        <a:sysClr val="windowText" lastClr="000000"/>
      </a:dk1>
      <a:lt1>
        <a:sysClr val="window" lastClr="FFFFFF"/>
      </a:lt1>
      <a:dk2>
        <a:srgbClr val="A0A0A0"/>
      </a:dk2>
      <a:lt2>
        <a:srgbClr val="505050"/>
      </a:lt2>
      <a:accent1>
        <a:srgbClr val="00AABE"/>
      </a:accent1>
      <a:accent2>
        <a:srgbClr val="B8E6EB"/>
      </a:accent2>
      <a:accent3>
        <a:srgbClr val="8FC888"/>
      </a:accent3>
      <a:accent4>
        <a:srgbClr val="DDEFDB"/>
      </a:accent4>
      <a:accent5>
        <a:srgbClr val="F00046"/>
      </a:accent5>
      <a:accent6>
        <a:srgbClr val="FA9100"/>
      </a:accent6>
      <a:hlink>
        <a:srgbClr val="00AABE"/>
      </a:hlink>
      <a:folHlink>
        <a:srgbClr val="00AABE"/>
      </a:folHlink>
    </a:clrScheme>
    <a:fontScheme name="Canto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200"/>
          </a:spcBef>
          <a:spcAft>
            <a:spcPts val="200"/>
          </a:spcAft>
          <a:defRPr sz="1400" b="1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80975" indent="-180975">
          <a:spcBef>
            <a:spcPts val="200"/>
          </a:spcBef>
          <a:spcAft>
            <a:spcPts val="200"/>
          </a:spcAft>
          <a:buClr>
            <a:schemeClr val="accent1"/>
          </a:buClr>
          <a:buSzPct val="70000"/>
          <a:buFont typeface="Wingdings" pitchFamily="2" charset="2"/>
          <a:buChar char="n"/>
          <a:defRPr sz="1100" dirty="0" err="1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Electric Cloud PPT Template 16x9-20140718.1</Template>
  <TotalTime>6263</TotalTime>
  <Words>2942</Words>
  <Application>Microsoft Macintosh PowerPoint</Application>
  <PresentationFormat>On-screen Show (16:9)</PresentationFormat>
  <Paragraphs>445</Paragraphs>
  <Slides>36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Calibri</vt:lpstr>
      <vt:lpstr>Courier New</vt:lpstr>
      <vt:lpstr>Trebuchet MS</vt:lpstr>
      <vt:lpstr>Ubuntu</vt:lpstr>
      <vt:lpstr>Wingdings</vt:lpstr>
      <vt:lpstr>Arial</vt:lpstr>
      <vt:lpstr>Electric Cloud PPT Template 16x9-20140718.1</vt:lpstr>
      <vt:lpstr>CD for DBs</vt:lpstr>
      <vt:lpstr>Evolution of Database Deployments</vt:lpstr>
      <vt:lpstr>Why is the Database Important</vt:lpstr>
      <vt:lpstr>Why is it complicated</vt:lpstr>
      <vt:lpstr>Things to consider</vt:lpstr>
      <vt:lpstr>Testing</vt:lpstr>
      <vt:lpstr>Rollback</vt:lpstr>
      <vt:lpstr>Automation</vt:lpstr>
      <vt:lpstr>Distributed Development / Infrastructure</vt:lpstr>
      <vt:lpstr>Methods</vt:lpstr>
      <vt:lpstr>SQL Scripts / Rollback Scripts</vt:lpstr>
      <vt:lpstr>SQL Scripts / Rollback Scripts - Advantages</vt:lpstr>
      <vt:lpstr>SQL Scripts / Rollback Scripts - Disadvantages</vt:lpstr>
      <vt:lpstr>SQL Scripts / Rollback Scripts – Who should use</vt:lpstr>
      <vt:lpstr>Backup at Deploy</vt:lpstr>
      <vt:lpstr>Backup at Deploy - Advantages</vt:lpstr>
      <vt:lpstr>Backup at Deploy - Disadvantages</vt:lpstr>
      <vt:lpstr>Backup at Deploy – Who should use</vt:lpstr>
      <vt:lpstr>DACPAC</vt:lpstr>
      <vt:lpstr>DACPAC - Advantages</vt:lpstr>
      <vt:lpstr>DACPAC - Disadvantages</vt:lpstr>
      <vt:lpstr>DACPAC – Who should use</vt:lpstr>
      <vt:lpstr>Other DB Deployment tools</vt:lpstr>
      <vt:lpstr>Strategies</vt:lpstr>
      <vt:lpstr>Just do it – Deploy all at once</vt:lpstr>
      <vt:lpstr>Just do it – Deploy all at once</vt:lpstr>
      <vt:lpstr>Partial deploy (Canary)</vt:lpstr>
      <vt:lpstr>Partial Deploy - Advantages</vt:lpstr>
      <vt:lpstr>Partial Deploy - Disadvantages</vt:lpstr>
      <vt:lpstr>Rolling deployment</vt:lpstr>
      <vt:lpstr>Rolling deployment - Advantages</vt:lpstr>
      <vt:lpstr>Rolling Deployment - Disadvantages</vt:lpstr>
      <vt:lpstr>Take Aways</vt:lpstr>
      <vt:lpstr>Things to remember</vt:lpstr>
      <vt:lpstr>Talk to me</vt:lpstr>
      <vt:lpstr>Thank you!</vt:lpstr>
    </vt:vector>
  </TitlesOfParts>
  <Company>Microsoft</Company>
  <LinksUpToDate>false</LinksUpToDate>
  <SharedDoc>false</SharedDoc>
  <HyperlinkBase/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Maxey</dc:creator>
  <cp:lastModifiedBy>Sam Fell</cp:lastModifiedBy>
  <cp:revision>53</cp:revision>
  <cp:lastPrinted>2014-06-16T15:36:10Z</cp:lastPrinted>
  <dcterms:created xsi:type="dcterms:W3CDTF">2016-10-03T20:23:26Z</dcterms:created>
  <dcterms:modified xsi:type="dcterms:W3CDTF">2016-10-25T22:59:02Z</dcterms:modified>
</cp:coreProperties>
</file>